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6" r:id="rId2"/>
    <p:sldId id="902" r:id="rId3"/>
    <p:sldId id="903" r:id="rId4"/>
    <p:sldId id="270" r:id="rId5"/>
    <p:sldId id="904" r:id="rId6"/>
    <p:sldId id="901" r:id="rId7"/>
    <p:sldId id="272" r:id="rId8"/>
    <p:sldId id="898" r:id="rId9"/>
    <p:sldId id="905" r:id="rId10"/>
    <p:sldId id="906" r:id="rId11"/>
    <p:sldId id="569" r:id="rId12"/>
    <p:sldId id="273" r:id="rId13"/>
    <p:sldId id="908" r:id="rId14"/>
    <p:sldId id="897" r:id="rId15"/>
    <p:sldId id="5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05" d="100"/>
          <a:sy n="105" d="100"/>
        </p:scale>
        <p:origin x="222" y="10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0A376-84E8-4B1C-B997-C94B10BB45A9}" type="datetimeFigureOut">
              <a:rPr lang="en-US" smtClean="0"/>
              <a:t>8/31/2023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0ACC1-C39B-43D9-B000-5F8DC41341AA}" type="slidenum">
              <a:rPr lang="en-US" smtClean="0"/>
              <a:t>‹#›</a:t>
            </a:fld>
            <a:endParaRPr lang="en-US"/>
          </a:p>
        </p:txBody>
      </p:sp>
    </p:spTree>
    <p:extLst>
      <p:ext uri="{BB962C8B-B14F-4D97-AF65-F5344CB8AC3E}">
        <p14:creationId xmlns:p14="http://schemas.microsoft.com/office/powerpoint/2010/main" val="3662153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DA75514-7CDB-48EB-B6C2-CC60D64814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DE1D5B-BF55-4A6B-980D-AB8E319D20A1}" type="slidenum">
              <a:rPr lang="en-US" altLang="en-US" smtClean="0"/>
              <a:pPr/>
              <a:t>1</a:t>
            </a:fld>
            <a:endParaRPr lang="en-US" altLang="en-US"/>
          </a:p>
        </p:txBody>
      </p:sp>
      <p:sp>
        <p:nvSpPr>
          <p:cNvPr id="5123" name="Rectangle 2">
            <a:extLst>
              <a:ext uri="{FF2B5EF4-FFF2-40B4-BE49-F238E27FC236}">
                <a16:creationId xmlns:a16="http://schemas.microsoft.com/office/drawing/2014/main" id="{93066BD6-FF35-4986-B3B7-3F0C40A520EE}"/>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649548BE-0925-474B-8B79-F9A1333B98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00A14-EED2-4E05-8890-D533E43ABC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6CEF7B-6E4F-4EEC-A160-A7DEB23E7F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6D1988-FB15-438E-B3A5-72BBD783DEF0}"/>
              </a:ext>
            </a:extLst>
          </p:cNvPr>
          <p:cNvSpPr>
            <a:spLocks noGrp="1"/>
          </p:cNvSpPr>
          <p:nvPr>
            <p:ph type="dt" sz="half" idx="10"/>
          </p:nvPr>
        </p:nvSpPr>
        <p:spPr/>
        <p:txBody>
          <a:bodyPr/>
          <a:lstStyle/>
          <a:p>
            <a:fld id="{B9C5D175-DC25-440C-8D57-07A2ABFF7100}" type="datetimeFigureOut">
              <a:rPr lang="en-US" smtClean="0"/>
              <a:t>8/31/2023</a:t>
            </a:fld>
            <a:endParaRPr lang="en-US"/>
          </a:p>
        </p:txBody>
      </p:sp>
      <p:sp>
        <p:nvSpPr>
          <p:cNvPr id="5" name="Footer Placeholder 4">
            <a:extLst>
              <a:ext uri="{FF2B5EF4-FFF2-40B4-BE49-F238E27FC236}">
                <a16:creationId xmlns:a16="http://schemas.microsoft.com/office/drawing/2014/main" id="{C2772508-185E-45AC-B66A-03F097885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0F5708-8E4A-412C-AAF7-23101FEC30BF}"/>
              </a:ext>
            </a:extLst>
          </p:cNvPr>
          <p:cNvSpPr>
            <a:spLocks noGrp="1"/>
          </p:cNvSpPr>
          <p:nvPr>
            <p:ph type="sldNum" sz="quarter" idx="12"/>
          </p:nvPr>
        </p:nvSpPr>
        <p:spPr/>
        <p:txBody>
          <a:bodyPr/>
          <a:lstStyle/>
          <a:p>
            <a:fld id="{74D9C855-7798-4383-9301-61D04495EFAB}" type="slidenum">
              <a:rPr lang="en-US" smtClean="0"/>
              <a:t>‹#›</a:t>
            </a:fld>
            <a:endParaRPr lang="en-US"/>
          </a:p>
        </p:txBody>
      </p:sp>
    </p:spTree>
    <p:extLst>
      <p:ext uri="{BB962C8B-B14F-4D97-AF65-F5344CB8AC3E}">
        <p14:creationId xmlns:p14="http://schemas.microsoft.com/office/powerpoint/2010/main" val="199426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5D0B4-7DA8-4DA3-AB61-1DEF66174B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93AE3C-C1C5-447F-A954-BCB97958FD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68702-9A1C-4BBB-A787-07EEE86DBE58}"/>
              </a:ext>
            </a:extLst>
          </p:cNvPr>
          <p:cNvSpPr>
            <a:spLocks noGrp="1"/>
          </p:cNvSpPr>
          <p:nvPr>
            <p:ph type="dt" sz="half" idx="10"/>
          </p:nvPr>
        </p:nvSpPr>
        <p:spPr/>
        <p:txBody>
          <a:bodyPr/>
          <a:lstStyle/>
          <a:p>
            <a:fld id="{B9C5D175-DC25-440C-8D57-07A2ABFF7100}" type="datetimeFigureOut">
              <a:rPr lang="en-US" smtClean="0"/>
              <a:t>8/31/2023</a:t>
            </a:fld>
            <a:endParaRPr lang="en-US"/>
          </a:p>
        </p:txBody>
      </p:sp>
      <p:sp>
        <p:nvSpPr>
          <p:cNvPr id="5" name="Footer Placeholder 4">
            <a:extLst>
              <a:ext uri="{FF2B5EF4-FFF2-40B4-BE49-F238E27FC236}">
                <a16:creationId xmlns:a16="http://schemas.microsoft.com/office/drawing/2014/main" id="{945D4858-C603-427B-90F0-6F44A759F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A9939-EA4A-4D47-A7F6-CF191F2B4782}"/>
              </a:ext>
            </a:extLst>
          </p:cNvPr>
          <p:cNvSpPr>
            <a:spLocks noGrp="1"/>
          </p:cNvSpPr>
          <p:nvPr>
            <p:ph type="sldNum" sz="quarter" idx="12"/>
          </p:nvPr>
        </p:nvSpPr>
        <p:spPr/>
        <p:txBody>
          <a:bodyPr/>
          <a:lstStyle/>
          <a:p>
            <a:fld id="{74D9C855-7798-4383-9301-61D04495EFAB}" type="slidenum">
              <a:rPr lang="en-US" smtClean="0"/>
              <a:t>‹#›</a:t>
            </a:fld>
            <a:endParaRPr lang="en-US"/>
          </a:p>
        </p:txBody>
      </p:sp>
    </p:spTree>
    <p:extLst>
      <p:ext uri="{BB962C8B-B14F-4D97-AF65-F5344CB8AC3E}">
        <p14:creationId xmlns:p14="http://schemas.microsoft.com/office/powerpoint/2010/main" val="49581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AED525-99E3-48E9-95CF-8206CD724E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A0CA5C-59D5-4BA2-9605-2DBA127F7D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F25D5-05B1-47EF-B15E-A3A16DF9570A}"/>
              </a:ext>
            </a:extLst>
          </p:cNvPr>
          <p:cNvSpPr>
            <a:spLocks noGrp="1"/>
          </p:cNvSpPr>
          <p:nvPr>
            <p:ph type="dt" sz="half" idx="10"/>
          </p:nvPr>
        </p:nvSpPr>
        <p:spPr/>
        <p:txBody>
          <a:bodyPr/>
          <a:lstStyle/>
          <a:p>
            <a:fld id="{B9C5D175-DC25-440C-8D57-07A2ABFF7100}" type="datetimeFigureOut">
              <a:rPr lang="en-US" smtClean="0"/>
              <a:t>8/31/2023</a:t>
            </a:fld>
            <a:endParaRPr lang="en-US"/>
          </a:p>
        </p:txBody>
      </p:sp>
      <p:sp>
        <p:nvSpPr>
          <p:cNvPr id="5" name="Footer Placeholder 4">
            <a:extLst>
              <a:ext uri="{FF2B5EF4-FFF2-40B4-BE49-F238E27FC236}">
                <a16:creationId xmlns:a16="http://schemas.microsoft.com/office/drawing/2014/main" id="{D50DB1A5-CB03-417F-BEDD-65F8969B5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18064-E823-4D71-B592-2F2C31A8AAC1}"/>
              </a:ext>
            </a:extLst>
          </p:cNvPr>
          <p:cNvSpPr>
            <a:spLocks noGrp="1"/>
          </p:cNvSpPr>
          <p:nvPr>
            <p:ph type="sldNum" sz="quarter" idx="12"/>
          </p:nvPr>
        </p:nvSpPr>
        <p:spPr/>
        <p:txBody>
          <a:bodyPr/>
          <a:lstStyle/>
          <a:p>
            <a:fld id="{74D9C855-7798-4383-9301-61D04495EFAB}" type="slidenum">
              <a:rPr lang="en-US" smtClean="0"/>
              <a:t>‹#›</a:t>
            </a:fld>
            <a:endParaRPr lang="en-US"/>
          </a:p>
        </p:txBody>
      </p:sp>
    </p:spTree>
    <p:extLst>
      <p:ext uri="{BB962C8B-B14F-4D97-AF65-F5344CB8AC3E}">
        <p14:creationId xmlns:p14="http://schemas.microsoft.com/office/powerpoint/2010/main" val="1436759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C3B54-23B8-4627-A2DA-A8BF2289DF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505242-EFE6-4298-8F06-BE91DC4466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AE9253-A0C6-40B8-A73A-B47436DD10F2}"/>
              </a:ext>
            </a:extLst>
          </p:cNvPr>
          <p:cNvSpPr>
            <a:spLocks noGrp="1"/>
          </p:cNvSpPr>
          <p:nvPr>
            <p:ph type="dt" sz="half" idx="10"/>
          </p:nvPr>
        </p:nvSpPr>
        <p:spPr/>
        <p:txBody>
          <a:bodyPr/>
          <a:lstStyle/>
          <a:p>
            <a:fld id="{B9C5D175-DC25-440C-8D57-07A2ABFF7100}" type="datetimeFigureOut">
              <a:rPr lang="en-US" smtClean="0"/>
              <a:t>8/31/2023</a:t>
            </a:fld>
            <a:endParaRPr lang="en-US"/>
          </a:p>
        </p:txBody>
      </p:sp>
      <p:sp>
        <p:nvSpPr>
          <p:cNvPr id="5" name="Footer Placeholder 4">
            <a:extLst>
              <a:ext uri="{FF2B5EF4-FFF2-40B4-BE49-F238E27FC236}">
                <a16:creationId xmlns:a16="http://schemas.microsoft.com/office/drawing/2014/main" id="{C8AFC1E1-B5E9-4C83-BDD1-62D5EBFFC8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5FAF2-B478-42D6-BE0C-3E3C2E4FB4AE}"/>
              </a:ext>
            </a:extLst>
          </p:cNvPr>
          <p:cNvSpPr>
            <a:spLocks noGrp="1"/>
          </p:cNvSpPr>
          <p:nvPr>
            <p:ph type="sldNum" sz="quarter" idx="12"/>
          </p:nvPr>
        </p:nvSpPr>
        <p:spPr/>
        <p:txBody>
          <a:bodyPr/>
          <a:lstStyle/>
          <a:p>
            <a:fld id="{74D9C855-7798-4383-9301-61D04495EFAB}" type="slidenum">
              <a:rPr lang="en-US" smtClean="0"/>
              <a:t>‹#›</a:t>
            </a:fld>
            <a:endParaRPr lang="en-US"/>
          </a:p>
        </p:txBody>
      </p:sp>
    </p:spTree>
    <p:extLst>
      <p:ext uri="{BB962C8B-B14F-4D97-AF65-F5344CB8AC3E}">
        <p14:creationId xmlns:p14="http://schemas.microsoft.com/office/powerpoint/2010/main" val="564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30694-B7B7-4300-96AF-2F8721A906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A8CF94-BECE-4111-8355-8EFF6B5D25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63D10F-15FE-42AC-81B3-4522BB66B8D0}"/>
              </a:ext>
            </a:extLst>
          </p:cNvPr>
          <p:cNvSpPr>
            <a:spLocks noGrp="1"/>
          </p:cNvSpPr>
          <p:nvPr>
            <p:ph type="dt" sz="half" idx="10"/>
          </p:nvPr>
        </p:nvSpPr>
        <p:spPr/>
        <p:txBody>
          <a:bodyPr/>
          <a:lstStyle/>
          <a:p>
            <a:fld id="{B9C5D175-DC25-440C-8D57-07A2ABFF7100}" type="datetimeFigureOut">
              <a:rPr lang="en-US" smtClean="0"/>
              <a:t>8/31/2023</a:t>
            </a:fld>
            <a:endParaRPr lang="en-US"/>
          </a:p>
        </p:txBody>
      </p:sp>
      <p:sp>
        <p:nvSpPr>
          <p:cNvPr id="5" name="Footer Placeholder 4">
            <a:extLst>
              <a:ext uri="{FF2B5EF4-FFF2-40B4-BE49-F238E27FC236}">
                <a16:creationId xmlns:a16="http://schemas.microsoft.com/office/drawing/2014/main" id="{25974D86-FF95-4CB2-A01E-E71D34D88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94B992-65C7-4A50-88EC-E988AFF371DE}"/>
              </a:ext>
            </a:extLst>
          </p:cNvPr>
          <p:cNvSpPr>
            <a:spLocks noGrp="1"/>
          </p:cNvSpPr>
          <p:nvPr>
            <p:ph type="sldNum" sz="quarter" idx="12"/>
          </p:nvPr>
        </p:nvSpPr>
        <p:spPr/>
        <p:txBody>
          <a:bodyPr/>
          <a:lstStyle/>
          <a:p>
            <a:fld id="{74D9C855-7798-4383-9301-61D04495EFAB}" type="slidenum">
              <a:rPr lang="en-US" smtClean="0"/>
              <a:t>‹#›</a:t>
            </a:fld>
            <a:endParaRPr lang="en-US"/>
          </a:p>
        </p:txBody>
      </p:sp>
    </p:spTree>
    <p:extLst>
      <p:ext uri="{BB962C8B-B14F-4D97-AF65-F5344CB8AC3E}">
        <p14:creationId xmlns:p14="http://schemas.microsoft.com/office/powerpoint/2010/main" val="217745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EBF3-28EA-4DE7-B415-A221F67D12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2A893-48F7-4BED-9425-CD4E9D74EE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05F0A2-97E8-4791-BD30-540F4D4D85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5ED820-C6A5-44BE-806A-3F0C3A238B95}"/>
              </a:ext>
            </a:extLst>
          </p:cNvPr>
          <p:cNvSpPr>
            <a:spLocks noGrp="1"/>
          </p:cNvSpPr>
          <p:nvPr>
            <p:ph type="dt" sz="half" idx="10"/>
          </p:nvPr>
        </p:nvSpPr>
        <p:spPr/>
        <p:txBody>
          <a:bodyPr/>
          <a:lstStyle/>
          <a:p>
            <a:fld id="{B9C5D175-DC25-440C-8D57-07A2ABFF7100}" type="datetimeFigureOut">
              <a:rPr lang="en-US" smtClean="0"/>
              <a:t>8/31/2023</a:t>
            </a:fld>
            <a:endParaRPr lang="en-US"/>
          </a:p>
        </p:txBody>
      </p:sp>
      <p:sp>
        <p:nvSpPr>
          <p:cNvPr id="6" name="Footer Placeholder 5">
            <a:extLst>
              <a:ext uri="{FF2B5EF4-FFF2-40B4-BE49-F238E27FC236}">
                <a16:creationId xmlns:a16="http://schemas.microsoft.com/office/drawing/2014/main" id="{EEC4C349-B26A-4345-B51F-454671867C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DCF257-9C89-4C30-9620-7DED0CB26249}"/>
              </a:ext>
            </a:extLst>
          </p:cNvPr>
          <p:cNvSpPr>
            <a:spLocks noGrp="1"/>
          </p:cNvSpPr>
          <p:nvPr>
            <p:ph type="sldNum" sz="quarter" idx="12"/>
          </p:nvPr>
        </p:nvSpPr>
        <p:spPr/>
        <p:txBody>
          <a:bodyPr/>
          <a:lstStyle/>
          <a:p>
            <a:fld id="{74D9C855-7798-4383-9301-61D04495EFAB}" type="slidenum">
              <a:rPr lang="en-US" smtClean="0"/>
              <a:t>‹#›</a:t>
            </a:fld>
            <a:endParaRPr lang="en-US"/>
          </a:p>
        </p:txBody>
      </p:sp>
    </p:spTree>
    <p:extLst>
      <p:ext uri="{BB962C8B-B14F-4D97-AF65-F5344CB8AC3E}">
        <p14:creationId xmlns:p14="http://schemas.microsoft.com/office/powerpoint/2010/main" val="179079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47CF9-5C38-4B61-BA0B-F4766B59F6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419DD6-CB3E-4F7F-A0D3-A9B06B4B8D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865DAB-FA4F-4EF6-948B-05E9238138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63546D-51A3-49B0-94F0-9842293C2D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B4D05A-F080-42F1-8ECE-99D4D234E6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E7DBCD-015F-4EE3-8556-E92FA91AE655}"/>
              </a:ext>
            </a:extLst>
          </p:cNvPr>
          <p:cNvSpPr>
            <a:spLocks noGrp="1"/>
          </p:cNvSpPr>
          <p:nvPr>
            <p:ph type="dt" sz="half" idx="10"/>
          </p:nvPr>
        </p:nvSpPr>
        <p:spPr/>
        <p:txBody>
          <a:bodyPr/>
          <a:lstStyle/>
          <a:p>
            <a:fld id="{B9C5D175-DC25-440C-8D57-07A2ABFF7100}" type="datetimeFigureOut">
              <a:rPr lang="en-US" smtClean="0"/>
              <a:t>8/31/2023</a:t>
            </a:fld>
            <a:endParaRPr lang="en-US"/>
          </a:p>
        </p:txBody>
      </p:sp>
      <p:sp>
        <p:nvSpPr>
          <p:cNvPr id="8" name="Footer Placeholder 7">
            <a:extLst>
              <a:ext uri="{FF2B5EF4-FFF2-40B4-BE49-F238E27FC236}">
                <a16:creationId xmlns:a16="http://schemas.microsoft.com/office/drawing/2014/main" id="{11D862FC-F423-4C8C-8CB3-7EBF5AB040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4D7935-EAA2-4D0E-92DA-41D2BE336775}"/>
              </a:ext>
            </a:extLst>
          </p:cNvPr>
          <p:cNvSpPr>
            <a:spLocks noGrp="1"/>
          </p:cNvSpPr>
          <p:nvPr>
            <p:ph type="sldNum" sz="quarter" idx="12"/>
          </p:nvPr>
        </p:nvSpPr>
        <p:spPr/>
        <p:txBody>
          <a:bodyPr/>
          <a:lstStyle/>
          <a:p>
            <a:fld id="{74D9C855-7798-4383-9301-61D04495EFAB}" type="slidenum">
              <a:rPr lang="en-US" smtClean="0"/>
              <a:t>‹#›</a:t>
            </a:fld>
            <a:endParaRPr lang="en-US"/>
          </a:p>
        </p:txBody>
      </p:sp>
    </p:spTree>
    <p:extLst>
      <p:ext uri="{BB962C8B-B14F-4D97-AF65-F5344CB8AC3E}">
        <p14:creationId xmlns:p14="http://schemas.microsoft.com/office/powerpoint/2010/main" val="311131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8F05-19ED-4D59-A130-095D6F4E01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042287-E67D-4E8F-B9D2-482723B1CCD4}"/>
              </a:ext>
            </a:extLst>
          </p:cNvPr>
          <p:cNvSpPr>
            <a:spLocks noGrp="1"/>
          </p:cNvSpPr>
          <p:nvPr>
            <p:ph type="dt" sz="half" idx="10"/>
          </p:nvPr>
        </p:nvSpPr>
        <p:spPr/>
        <p:txBody>
          <a:bodyPr/>
          <a:lstStyle/>
          <a:p>
            <a:fld id="{B9C5D175-DC25-440C-8D57-07A2ABFF7100}" type="datetimeFigureOut">
              <a:rPr lang="en-US" smtClean="0"/>
              <a:t>8/31/2023</a:t>
            </a:fld>
            <a:endParaRPr lang="en-US"/>
          </a:p>
        </p:txBody>
      </p:sp>
      <p:sp>
        <p:nvSpPr>
          <p:cNvPr id="4" name="Footer Placeholder 3">
            <a:extLst>
              <a:ext uri="{FF2B5EF4-FFF2-40B4-BE49-F238E27FC236}">
                <a16:creationId xmlns:a16="http://schemas.microsoft.com/office/drawing/2014/main" id="{944096C6-8739-4AC1-B6C7-78D2E567EC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8B766A-78DF-42B8-A1B1-8592B9071210}"/>
              </a:ext>
            </a:extLst>
          </p:cNvPr>
          <p:cNvSpPr>
            <a:spLocks noGrp="1"/>
          </p:cNvSpPr>
          <p:nvPr>
            <p:ph type="sldNum" sz="quarter" idx="12"/>
          </p:nvPr>
        </p:nvSpPr>
        <p:spPr/>
        <p:txBody>
          <a:bodyPr/>
          <a:lstStyle/>
          <a:p>
            <a:fld id="{74D9C855-7798-4383-9301-61D04495EFAB}" type="slidenum">
              <a:rPr lang="en-US" smtClean="0"/>
              <a:t>‹#›</a:t>
            </a:fld>
            <a:endParaRPr lang="en-US"/>
          </a:p>
        </p:txBody>
      </p:sp>
    </p:spTree>
    <p:extLst>
      <p:ext uri="{BB962C8B-B14F-4D97-AF65-F5344CB8AC3E}">
        <p14:creationId xmlns:p14="http://schemas.microsoft.com/office/powerpoint/2010/main" val="2085877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BBD7FF-7E58-468E-B525-47E3AB1F0409}"/>
              </a:ext>
            </a:extLst>
          </p:cNvPr>
          <p:cNvSpPr>
            <a:spLocks noGrp="1"/>
          </p:cNvSpPr>
          <p:nvPr>
            <p:ph type="dt" sz="half" idx="10"/>
          </p:nvPr>
        </p:nvSpPr>
        <p:spPr/>
        <p:txBody>
          <a:bodyPr/>
          <a:lstStyle/>
          <a:p>
            <a:fld id="{B9C5D175-DC25-440C-8D57-07A2ABFF7100}" type="datetimeFigureOut">
              <a:rPr lang="en-US" smtClean="0"/>
              <a:t>8/31/2023</a:t>
            </a:fld>
            <a:endParaRPr lang="en-US"/>
          </a:p>
        </p:txBody>
      </p:sp>
      <p:sp>
        <p:nvSpPr>
          <p:cNvPr id="3" name="Footer Placeholder 2">
            <a:extLst>
              <a:ext uri="{FF2B5EF4-FFF2-40B4-BE49-F238E27FC236}">
                <a16:creationId xmlns:a16="http://schemas.microsoft.com/office/drawing/2014/main" id="{7C8FD61A-C0C2-43C7-A477-267F94B026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7FDF02-D145-4609-B655-642D059731BF}"/>
              </a:ext>
            </a:extLst>
          </p:cNvPr>
          <p:cNvSpPr>
            <a:spLocks noGrp="1"/>
          </p:cNvSpPr>
          <p:nvPr>
            <p:ph type="sldNum" sz="quarter" idx="12"/>
          </p:nvPr>
        </p:nvSpPr>
        <p:spPr/>
        <p:txBody>
          <a:bodyPr/>
          <a:lstStyle/>
          <a:p>
            <a:fld id="{74D9C855-7798-4383-9301-61D04495EFAB}" type="slidenum">
              <a:rPr lang="en-US" smtClean="0"/>
              <a:t>‹#›</a:t>
            </a:fld>
            <a:endParaRPr lang="en-US"/>
          </a:p>
        </p:txBody>
      </p:sp>
    </p:spTree>
    <p:extLst>
      <p:ext uri="{BB962C8B-B14F-4D97-AF65-F5344CB8AC3E}">
        <p14:creationId xmlns:p14="http://schemas.microsoft.com/office/powerpoint/2010/main" val="332304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21878-5389-4DF7-8F69-B633CCD13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B0A58D-09D1-4770-9B60-FD06B20CCC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E3AB25-E606-4CB4-8D57-A6649CEA8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E3D012-B714-4F47-8173-94A6451BA476}"/>
              </a:ext>
            </a:extLst>
          </p:cNvPr>
          <p:cNvSpPr>
            <a:spLocks noGrp="1"/>
          </p:cNvSpPr>
          <p:nvPr>
            <p:ph type="dt" sz="half" idx="10"/>
          </p:nvPr>
        </p:nvSpPr>
        <p:spPr/>
        <p:txBody>
          <a:bodyPr/>
          <a:lstStyle/>
          <a:p>
            <a:fld id="{B9C5D175-DC25-440C-8D57-07A2ABFF7100}" type="datetimeFigureOut">
              <a:rPr lang="en-US" smtClean="0"/>
              <a:t>8/31/2023</a:t>
            </a:fld>
            <a:endParaRPr lang="en-US"/>
          </a:p>
        </p:txBody>
      </p:sp>
      <p:sp>
        <p:nvSpPr>
          <p:cNvPr id="6" name="Footer Placeholder 5">
            <a:extLst>
              <a:ext uri="{FF2B5EF4-FFF2-40B4-BE49-F238E27FC236}">
                <a16:creationId xmlns:a16="http://schemas.microsoft.com/office/drawing/2014/main" id="{380DC7DA-6E9B-497C-8F7D-0F8E32D5F4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0B36F9-CB77-4265-B8B5-8F782C2B7DE1}"/>
              </a:ext>
            </a:extLst>
          </p:cNvPr>
          <p:cNvSpPr>
            <a:spLocks noGrp="1"/>
          </p:cNvSpPr>
          <p:nvPr>
            <p:ph type="sldNum" sz="quarter" idx="12"/>
          </p:nvPr>
        </p:nvSpPr>
        <p:spPr/>
        <p:txBody>
          <a:bodyPr/>
          <a:lstStyle/>
          <a:p>
            <a:fld id="{74D9C855-7798-4383-9301-61D04495EFAB}" type="slidenum">
              <a:rPr lang="en-US" smtClean="0"/>
              <a:t>‹#›</a:t>
            </a:fld>
            <a:endParaRPr lang="en-US"/>
          </a:p>
        </p:txBody>
      </p:sp>
    </p:spTree>
    <p:extLst>
      <p:ext uri="{BB962C8B-B14F-4D97-AF65-F5344CB8AC3E}">
        <p14:creationId xmlns:p14="http://schemas.microsoft.com/office/powerpoint/2010/main" val="262438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DE7D-B091-4413-8AA1-0188D99AC0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17B232-605C-4816-AD5C-1954BA9325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0AC53F-949A-4EDD-8B8E-E816BA1D0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56AA4F-B1CE-4B70-97E9-CBE9221D97CD}"/>
              </a:ext>
            </a:extLst>
          </p:cNvPr>
          <p:cNvSpPr>
            <a:spLocks noGrp="1"/>
          </p:cNvSpPr>
          <p:nvPr>
            <p:ph type="dt" sz="half" idx="10"/>
          </p:nvPr>
        </p:nvSpPr>
        <p:spPr/>
        <p:txBody>
          <a:bodyPr/>
          <a:lstStyle/>
          <a:p>
            <a:fld id="{B9C5D175-DC25-440C-8D57-07A2ABFF7100}" type="datetimeFigureOut">
              <a:rPr lang="en-US" smtClean="0"/>
              <a:t>8/31/2023</a:t>
            </a:fld>
            <a:endParaRPr lang="en-US"/>
          </a:p>
        </p:txBody>
      </p:sp>
      <p:sp>
        <p:nvSpPr>
          <p:cNvPr id="6" name="Footer Placeholder 5">
            <a:extLst>
              <a:ext uri="{FF2B5EF4-FFF2-40B4-BE49-F238E27FC236}">
                <a16:creationId xmlns:a16="http://schemas.microsoft.com/office/drawing/2014/main" id="{1E29ED75-DCE4-4EA3-A5E7-D85B1F204F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7C868F-E4D4-41CE-AA4E-0D2C53C77777}"/>
              </a:ext>
            </a:extLst>
          </p:cNvPr>
          <p:cNvSpPr>
            <a:spLocks noGrp="1"/>
          </p:cNvSpPr>
          <p:nvPr>
            <p:ph type="sldNum" sz="quarter" idx="12"/>
          </p:nvPr>
        </p:nvSpPr>
        <p:spPr/>
        <p:txBody>
          <a:bodyPr/>
          <a:lstStyle/>
          <a:p>
            <a:fld id="{74D9C855-7798-4383-9301-61D04495EFAB}" type="slidenum">
              <a:rPr lang="en-US" smtClean="0"/>
              <a:t>‹#›</a:t>
            </a:fld>
            <a:endParaRPr lang="en-US"/>
          </a:p>
        </p:txBody>
      </p:sp>
    </p:spTree>
    <p:extLst>
      <p:ext uri="{BB962C8B-B14F-4D97-AF65-F5344CB8AC3E}">
        <p14:creationId xmlns:p14="http://schemas.microsoft.com/office/powerpoint/2010/main" val="2188509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7A53F5-7256-4AF3-9631-5B2CA4F0B3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FB086D-5681-496C-8E58-03ACE9E58D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1362E-19AB-4C9F-8037-8826C1CD72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5D175-DC25-440C-8D57-07A2ABFF7100}" type="datetimeFigureOut">
              <a:rPr lang="en-US" smtClean="0"/>
              <a:t>8/31/2023</a:t>
            </a:fld>
            <a:endParaRPr lang="en-US"/>
          </a:p>
        </p:txBody>
      </p:sp>
      <p:sp>
        <p:nvSpPr>
          <p:cNvPr id="5" name="Footer Placeholder 4">
            <a:extLst>
              <a:ext uri="{FF2B5EF4-FFF2-40B4-BE49-F238E27FC236}">
                <a16:creationId xmlns:a16="http://schemas.microsoft.com/office/drawing/2014/main" id="{9D583270-B531-42C9-852C-CF846A73F4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CACFE7-7F64-4534-B086-B6AE8B27D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9C855-7798-4383-9301-61D04495EFAB}" type="slidenum">
              <a:rPr lang="en-US" smtClean="0"/>
              <a:t>‹#›</a:t>
            </a:fld>
            <a:endParaRPr lang="en-US"/>
          </a:p>
        </p:txBody>
      </p:sp>
    </p:spTree>
    <p:extLst>
      <p:ext uri="{BB962C8B-B14F-4D97-AF65-F5344CB8AC3E}">
        <p14:creationId xmlns:p14="http://schemas.microsoft.com/office/powerpoint/2010/main" val="308266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www.investopedia.com/terms/i/interpersonal-skills.asp#:~:text=Interpersonal%20skills%20are%20the%20behaviors,listening%20to%20attitude%20and%20deportmen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britannica.com/biography/Joseph-Joubert"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ISBN_(identifier)" TargetMode="External"/><Relationship Id="rId2" Type="http://schemas.openxmlformats.org/officeDocument/2006/relationships/hyperlink" Target="https://archive.org/details/makingteamguidef0003thom" TargetMode="External"/><Relationship Id="rId1" Type="http://schemas.openxmlformats.org/officeDocument/2006/relationships/slideLayout" Target="../slideLayouts/slideLayout7.xml"/><Relationship Id="rId5" Type="http://schemas.openxmlformats.org/officeDocument/2006/relationships/hyperlink" Target="https://en.wikipedia.org/wiki/Team#cite_note-1" TargetMode="External"/><Relationship Id="rId4" Type="http://schemas.openxmlformats.org/officeDocument/2006/relationships/hyperlink" Target="https://en.wikipedia.org/wiki/Special:BookSources/978013186135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shrm.org/resourcesandtools/tools-and-samples/toolkits/pages/developingandsustaininghigh-performanceworkteams.aspx"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shrm.org/resourcesandtools/tools-and-samples/toolkits/pages/developingandsustaininghigh-performanceworkteams.aspx"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ndtv.com/world-news/chinas-first-female-aerobatic-fighter-pilots-take-flight-691872" TargetMode="External"/><Relationship Id="rId7" Type="http://schemas.openxmlformats.org/officeDocument/2006/relationships/hyperlink" Target="https://metro.co.uk/2018/07/26/when-biryani-meets-joloff-interracial-couple-get-a-lot-of-love-online-7761979/"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s://izismile.com/2013/07/01/the_greatest_twoman_teams_the_world_has_ever_38_pics-4.htm" TargetMode="Externa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gq.com/story/nasa-spacemen-of-the-year-2012"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a:extLst>
              <a:ext uri="{FF2B5EF4-FFF2-40B4-BE49-F238E27FC236}">
                <a16:creationId xmlns:a16="http://schemas.microsoft.com/office/drawing/2014/main" id="{A6227374-6BCC-4F3B-9DCA-30A8A69F0D43}"/>
              </a:ext>
            </a:extLst>
          </p:cNvPr>
          <p:cNvSpPr>
            <a:spLocks noChangeShapeType="1"/>
          </p:cNvSpPr>
          <p:nvPr/>
        </p:nvSpPr>
        <p:spPr bwMode="auto">
          <a:xfrm>
            <a:off x="1981200" y="2958548"/>
            <a:ext cx="830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FAB763D-80B7-BA7E-8FA1-41DC17CA0638}"/>
              </a:ext>
            </a:extLst>
          </p:cNvPr>
          <p:cNvSpPr txBox="1"/>
          <p:nvPr/>
        </p:nvSpPr>
        <p:spPr>
          <a:xfrm>
            <a:off x="546387" y="3592607"/>
            <a:ext cx="10694504" cy="830997"/>
          </a:xfrm>
          <a:prstGeom prst="rect">
            <a:avLst/>
          </a:prstGeom>
          <a:noFill/>
        </p:spPr>
        <p:txBody>
          <a:bodyPr wrap="square" rtlCol="0">
            <a:spAutoFit/>
          </a:bodyPr>
          <a:lstStyle/>
          <a:p>
            <a:pPr algn="ctr"/>
            <a:r>
              <a:rPr lang="en-US" sz="4800" dirty="0">
                <a:solidFill>
                  <a:srgbClr val="FF0000"/>
                </a:solidFill>
              </a:rPr>
              <a:t>It’s all about the TEAM..!</a:t>
            </a:r>
          </a:p>
        </p:txBody>
      </p:sp>
      <p:sp>
        <p:nvSpPr>
          <p:cNvPr id="5" name="Rectangle 2">
            <a:extLst>
              <a:ext uri="{FF2B5EF4-FFF2-40B4-BE49-F238E27FC236}">
                <a16:creationId xmlns:a16="http://schemas.microsoft.com/office/drawing/2014/main" id="{CFD6E1FF-A578-6CFC-74BF-9EA7D6F44ACC}"/>
              </a:ext>
            </a:extLst>
          </p:cNvPr>
          <p:cNvSpPr>
            <a:spLocks noGrp="1" noChangeArrowheads="1"/>
          </p:cNvSpPr>
          <p:nvPr>
            <p:ph type="ctrTitle"/>
          </p:nvPr>
        </p:nvSpPr>
        <p:spPr>
          <a:xfrm>
            <a:off x="2209800" y="2953579"/>
            <a:ext cx="7772400" cy="1470025"/>
          </a:xfrm>
        </p:spPr>
        <p:txBody>
          <a:bodyPr>
            <a:normAutofit fontScale="90000"/>
          </a:bodyPr>
          <a:lstStyle/>
          <a:p>
            <a:pPr eaLnBrk="1" hangingPunct="1"/>
            <a:r>
              <a:rPr lang="en-US" altLang="en-US" sz="3600" dirty="0">
                <a:latin typeface="Arial" panose="020B0604020202020204" pitchFamily="34" charset="0"/>
                <a:cs typeface="Arial" panose="020B0604020202020204" pitchFamily="34" charset="0"/>
              </a:rPr>
              <a:t>BME 495</a:t>
            </a:r>
            <a:br>
              <a:rPr lang="en-US" altLang="en-US" sz="3600" dirty="0">
                <a:latin typeface="Arial" panose="020B0604020202020204" pitchFamily="34" charset="0"/>
                <a:cs typeface="Arial" panose="020B0604020202020204" pitchFamily="34" charset="0"/>
              </a:rPr>
            </a:br>
            <a:r>
              <a:rPr lang="en-US" altLang="en-US" sz="3600" dirty="0">
                <a:latin typeface="Arial" panose="020B0604020202020204" pitchFamily="34" charset="0"/>
                <a:cs typeface="Arial" panose="020B0604020202020204" pitchFamily="34" charset="0"/>
              </a:rPr>
              <a:t>Capstone 1</a:t>
            </a:r>
            <a:br>
              <a:rPr lang="en-US" altLang="en-US" sz="3600" dirty="0">
                <a:latin typeface="Arial" panose="020B0604020202020204" pitchFamily="34" charset="0"/>
                <a:cs typeface="Arial" panose="020B0604020202020204" pitchFamily="34" charset="0"/>
              </a:rPr>
            </a:br>
            <a:br>
              <a:rPr lang="en-US" altLang="en-US" sz="3600" dirty="0">
                <a:latin typeface="Arial" panose="020B0604020202020204" pitchFamily="34" charset="0"/>
                <a:cs typeface="Arial" panose="020B0604020202020204" pitchFamily="34" charset="0"/>
              </a:rPr>
            </a:br>
            <a:br>
              <a:rPr lang="en-US" altLang="en-US" sz="3600" dirty="0">
                <a:latin typeface="Arial" panose="020B0604020202020204" pitchFamily="34" charset="0"/>
                <a:cs typeface="Arial" panose="020B0604020202020204" pitchFamily="34" charset="0"/>
              </a:rPr>
            </a:br>
            <a:br>
              <a:rPr lang="en-US" altLang="en-US" sz="2800" dirty="0">
                <a:solidFill>
                  <a:srgbClr val="FF0000"/>
                </a:solidFill>
                <a:latin typeface="Arial" panose="020B0604020202020204" pitchFamily="34" charset="0"/>
                <a:cs typeface="Arial" panose="020B0604020202020204" pitchFamily="34" charset="0"/>
              </a:rPr>
            </a:br>
            <a:endParaRPr lang="en-US" altLang="en-US" sz="2800"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B31513-1A6D-6402-222C-C488EB8B025A}"/>
              </a:ext>
            </a:extLst>
          </p:cNvPr>
          <p:cNvSpPr/>
          <p:nvPr/>
        </p:nvSpPr>
        <p:spPr>
          <a:xfrm>
            <a:off x="7122350" y="3360826"/>
            <a:ext cx="3666146" cy="2273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7461ED4-E9BD-ED0D-723B-E19963BA4A6E}"/>
              </a:ext>
            </a:extLst>
          </p:cNvPr>
          <p:cNvSpPr/>
          <p:nvPr/>
        </p:nvSpPr>
        <p:spPr>
          <a:xfrm>
            <a:off x="1494944" y="752231"/>
            <a:ext cx="3666146" cy="22731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2EE8C96-CB99-BC40-2DC8-073792494E3B}"/>
              </a:ext>
            </a:extLst>
          </p:cNvPr>
          <p:cNvSpPr txBox="1"/>
          <p:nvPr/>
        </p:nvSpPr>
        <p:spPr>
          <a:xfrm>
            <a:off x="293076" y="2065840"/>
            <a:ext cx="11605847" cy="1938992"/>
          </a:xfrm>
          <a:prstGeom prst="rect">
            <a:avLst/>
          </a:prstGeom>
          <a:solidFill>
            <a:schemeClr val="accent2">
              <a:lumMod val="20000"/>
              <a:lumOff val="80000"/>
            </a:schemeClr>
          </a:solidFill>
          <a:ln>
            <a:solidFill>
              <a:schemeClr val="tx1"/>
            </a:solidFill>
          </a:ln>
        </p:spPr>
        <p:txBody>
          <a:bodyPr wrap="square" rtlCol="0">
            <a:spAutoFit/>
          </a:bodyPr>
          <a:lstStyle/>
          <a:p>
            <a:r>
              <a:rPr lang="en-US" sz="4000" dirty="0">
                <a:latin typeface="Arial" panose="020B0604020202020204" pitchFamily="34" charset="0"/>
                <a:cs typeface="Arial" panose="020B0604020202020204" pitchFamily="34" charset="0"/>
              </a:rPr>
              <a:t>In Capstone I, the target team size will be four (4). In some special cases, as decided by the instructors, the size can be increased to five (5).</a:t>
            </a:r>
          </a:p>
        </p:txBody>
      </p:sp>
    </p:spTree>
    <p:extLst>
      <p:ext uri="{BB962C8B-B14F-4D97-AF65-F5344CB8AC3E}">
        <p14:creationId xmlns:p14="http://schemas.microsoft.com/office/powerpoint/2010/main" val="2927929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577492-1A23-4096-9CB9-C3DD6030C517}"/>
              </a:ext>
            </a:extLst>
          </p:cNvPr>
          <p:cNvPicPr>
            <a:picLocks noChangeAspect="1"/>
          </p:cNvPicPr>
          <p:nvPr/>
        </p:nvPicPr>
        <p:blipFill>
          <a:blip r:embed="rId2"/>
          <a:stretch>
            <a:fillRect/>
          </a:stretch>
        </p:blipFill>
        <p:spPr>
          <a:xfrm>
            <a:off x="476562" y="410365"/>
            <a:ext cx="11089585" cy="5645385"/>
          </a:xfrm>
          <a:prstGeom prst="rect">
            <a:avLst/>
          </a:prstGeom>
        </p:spPr>
      </p:pic>
      <p:sp>
        <p:nvSpPr>
          <p:cNvPr id="11" name="TextBox 10">
            <a:extLst>
              <a:ext uri="{FF2B5EF4-FFF2-40B4-BE49-F238E27FC236}">
                <a16:creationId xmlns:a16="http://schemas.microsoft.com/office/drawing/2014/main" id="{B9718999-B825-4C55-A736-CA3BC17F58C2}"/>
              </a:ext>
            </a:extLst>
          </p:cNvPr>
          <p:cNvSpPr txBox="1"/>
          <p:nvPr/>
        </p:nvSpPr>
        <p:spPr>
          <a:xfrm>
            <a:off x="996820" y="634299"/>
            <a:ext cx="10198359" cy="954107"/>
          </a:xfrm>
          <a:prstGeom prst="rect">
            <a:avLst/>
          </a:prstGeom>
          <a:solidFill>
            <a:schemeClr val="bg1"/>
          </a:solidFill>
          <a:ln>
            <a:solidFill>
              <a:schemeClr val="tx1"/>
            </a:solidFill>
          </a:ln>
        </p:spPr>
        <p:txBody>
          <a:bodyPr wrap="square" rtlCol="0">
            <a:spAutoFit/>
          </a:bodyPr>
          <a:lstStyle/>
          <a:p>
            <a:r>
              <a:rPr lang="en-US" sz="2800" dirty="0">
                <a:latin typeface="Arial" panose="020B0604020202020204" pitchFamily="34" charset="0"/>
                <a:cs typeface="Arial" panose="020B0604020202020204" pitchFamily="34" charset="0"/>
              </a:rPr>
              <a:t>Your ability to work effectively in the Team context will be determined by your interpersonal skills…</a:t>
            </a:r>
          </a:p>
        </p:txBody>
      </p:sp>
      <p:sp>
        <p:nvSpPr>
          <p:cNvPr id="12" name="TextBox 11">
            <a:extLst>
              <a:ext uri="{FF2B5EF4-FFF2-40B4-BE49-F238E27FC236}">
                <a16:creationId xmlns:a16="http://schemas.microsoft.com/office/drawing/2014/main" id="{6E63BD0A-2648-4DB7-910D-C1F4F9BA4028}"/>
              </a:ext>
            </a:extLst>
          </p:cNvPr>
          <p:cNvSpPr txBox="1"/>
          <p:nvPr/>
        </p:nvSpPr>
        <p:spPr>
          <a:xfrm>
            <a:off x="2118049" y="1950097"/>
            <a:ext cx="7651102" cy="1631216"/>
          </a:xfrm>
          <a:prstGeom prst="rect">
            <a:avLst/>
          </a:prstGeom>
          <a:solidFill>
            <a:schemeClr val="bg1"/>
          </a:solidFill>
          <a:ln>
            <a:solidFill>
              <a:schemeClr val="tx1"/>
            </a:solidFill>
          </a:ln>
        </p:spPr>
        <p:txBody>
          <a:bodyPr wrap="square" rtlCol="0">
            <a:spAutoFit/>
          </a:bodyPr>
          <a:lstStyle/>
          <a:p>
            <a:r>
              <a:rPr lang="en-US" sz="2000" b="0" i="0" dirty="0">
                <a:solidFill>
                  <a:srgbClr val="111111"/>
                </a:solidFill>
                <a:effectLst/>
                <a:latin typeface="Arial" panose="020B0604020202020204" pitchFamily="34" charset="0"/>
                <a:cs typeface="Arial" panose="020B0604020202020204" pitchFamily="34" charset="0"/>
              </a:rPr>
              <a:t>Interpersonal skills are the behaviors and tactics a person uses to interact with others effectively. In the business world, the term refers to an employee's ability to work well with others. </a:t>
            </a:r>
            <a:r>
              <a:rPr lang="en-US" sz="2000" b="0" i="0" dirty="0">
                <a:effectLst/>
                <a:latin typeface="Arial" panose="020B0604020202020204" pitchFamily="34" charset="0"/>
                <a:cs typeface="Arial" panose="020B0604020202020204" pitchFamily="34" charset="0"/>
              </a:rPr>
              <a:t>Interpersonal skills </a:t>
            </a:r>
            <a:r>
              <a:rPr lang="en-US" sz="2000" b="0" i="0" dirty="0">
                <a:solidFill>
                  <a:srgbClr val="111111"/>
                </a:solidFill>
                <a:effectLst/>
                <a:latin typeface="Arial" panose="020B0604020202020204" pitchFamily="34" charset="0"/>
                <a:cs typeface="Arial" panose="020B0604020202020204" pitchFamily="34" charset="0"/>
              </a:rPr>
              <a:t>range from communication and listening to attitude and deportment.</a:t>
            </a:r>
            <a:endParaRPr lang="en-US" sz="20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D869DACB-D530-4613-8563-763D274704E6}"/>
              </a:ext>
            </a:extLst>
          </p:cNvPr>
          <p:cNvPicPr>
            <a:picLocks noChangeAspect="1"/>
          </p:cNvPicPr>
          <p:nvPr/>
        </p:nvPicPr>
        <p:blipFill>
          <a:blip r:embed="rId3"/>
          <a:stretch>
            <a:fillRect/>
          </a:stretch>
        </p:blipFill>
        <p:spPr>
          <a:xfrm>
            <a:off x="4282751" y="3872099"/>
            <a:ext cx="5486400" cy="2094308"/>
          </a:xfrm>
          <a:prstGeom prst="rect">
            <a:avLst/>
          </a:prstGeom>
          <a:ln>
            <a:solidFill>
              <a:schemeClr val="tx1"/>
            </a:solidFill>
          </a:ln>
        </p:spPr>
      </p:pic>
      <p:sp>
        <p:nvSpPr>
          <p:cNvPr id="15" name="TextBox 14">
            <a:extLst>
              <a:ext uri="{FF2B5EF4-FFF2-40B4-BE49-F238E27FC236}">
                <a16:creationId xmlns:a16="http://schemas.microsoft.com/office/drawing/2014/main" id="{802F905B-3669-4CDF-BAA8-F8D5663A1CB7}"/>
              </a:ext>
            </a:extLst>
          </p:cNvPr>
          <p:cNvSpPr txBox="1"/>
          <p:nvPr/>
        </p:nvSpPr>
        <p:spPr>
          <a:xfrm>
            <a:off x="558280" y="6146481"/>
            <a:ext cx="6579638" cy="553998"/>
          </a:xfrm>
          <a:prstGeom prst="rect">
            <a:avLst/>
          </a:prstGeom>
          <a:noFill/>
          <a:ln>
            <a:solidFill>
              <a:schemeClr val="tx1"/>
            </a:solidFill>
          </a:ln>
        </p:spPr>
        <p:txBody>
          <a:bodyPr wrap="square" rtlCol="0">
            <a:spAutoFit/>
          </a:bodyPr>
          <a:lstStyle/>
          <a:p>
            <a:pPr algn="l"/>
            <a:r>
              <a:rPr lang="en-US" sz="1000" b="1" i="0" dirty="0">
                <a:solidFill>
                  <a:srgbClr val="111111"/>
                </a:solidFill>
                <a:effectLst/>
                <a:latin typeface="Cabin-semi-bold"/>
              </a:rPr>
              <a:t>Interpersonal Skills</a:t>
            </a:r>
          </a:p>
          <a:p>
            <a:r>
              <a:rPr lang="en-US" sz="1000" dirty="0">
                <a:hlinkClick r:id="rId4"/>
              </a:rPr>
              <a:t>https://www.investopedia.com/terms/i/interpersonal-skills.asp#:~:text=Interpersonal%20skills%20are%20the%20behaviors,listening%20to%20attitude%20and%20deportment</a:t>
            </a:r>
            <a:r>
              <a:rPr lang="en-US" sz="1000" dirty="0"/>
              <a:t>. </a:t>
            </a:r>
          </a:p>
        </p:txBody>
      </p:sp>
    </p:spTree>
    <p:extLst>
      <p:ext uri="{BB962C8B-B14F-4D97-AF65-F5344CB8AC3E}">
        <p14:creationId xmlns:p14="http://schemas.microsoft.com/office/powerpoint/2010/main" val="124286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90E8D9-BA4E-4817-A013-CA3351F5EF78}"/>
              </a:ext>
            </a:extLst>
          </p:cNvPr>
          <p:cNvSpPr txBox="1"/>
          <p:nvPr/>
        </p:nvSpPr>
        <p:spPr>
          <a:xfrm>
            <a:off x="1530234" y="193134"/>
            <a:ext cx="8336280" cy="769441"/>
          </a:xfrm>
          <a:prstGeom prst="rect">
            <a:avLst/>
          </a:prstGeom>
          <a:noFill/>
        </p:spPr>
        <p:txBody>
          <a:bodyPr wrap="square" rtlCol="0">
            <a:spAutoFit/>
          </a:bodyPr>
          <a:lstStyle/>
          <a:p>
            <a:pPr algn="ctr"/>
            <a:r>
              <a:rPr lang="en-US" sz="4400" dirty="0">
                <a:solidFill>
                  <a:srgbClr val="FF0000"/>
                </a:solidFill>
                <a:latin typeface="Arial" panose="020B0604020202020204" pitchFamily="34" charset="0"/>
                <a:cs typeface="Arial" panose="020B0604020202020204" pitchFamily="34" charset="0"/>
              </a:rPr>
              <a:t>The Origins of Team Conflict</a:t>
            </a:r>
          </a:p>
        </p:txBody>
      </p:sp>
      <p:sp>
        <p:nvSpPr>
          <p:cNvPr id="4" name="TextBox 3">
            <a:extLst>
              <a:ext uri="{FF2B5EF4-FFF2-40B4-BE49-F238E27FC236}">
                <a16:creationId xmlns:a16="http://schemas.microsoft.com/office/drawing/2014/main" id="{0A9B0111-757B-447D-B9A1-BFA1B7F7921D}"/>
              </a:ext>
            </a:extLst>
          </p:cNvPr>
          <p:cNvSpPr txBox="1"/>
          <p:nvPr/>
        </p:nvSpPr>
        <p:spPr>
          <a:xfrm>
            <a:off x="554181" y="1267375"/>
            <a:ext cx="11194473" cy="4524315"/>
          </a:xfrm>
          <a:prstGeom prst="rect">
            <a:avLst/>
          </a:prstGeom>
          <a:noFill/>
        </p:spPr>
        <p:txBody>
          <a:bodyPr wrap="square" rtlCol="0">
            <a:spAutoFit/>
          </a:bodyPr>
          <a:lstStyle/>
          <a:p>
            <a:pPr algn="l">
              <a:buFont typeface="+mj-lt"/>
              <a:buAutoNum type="arabicPeriod"/>
            </a:pPr>
            <a:r>
              <a:rPr lang="en-US" sz="2400" b="1" dirty="0">
                <a:solidFill>
                  <a:srgbClr val="494949"/>
                </a:solidFill>
                <a:latin typeface="Arial" panose="020B0604020202020204" pitchFamily="34" charset="0"/>
                <a:cs typeface="Arial" panose="020B0604020202020204" pitchFamily="34" charset="0"/>
              </a:rPr>
              <a:t> Poorly formed goals. </a:t>
            </a:r>
            <a:r>
              <a:rPr lang="en-US" sz="2400" b="0" i="0" dirty="0">
                <a:solidFill>
                  <a:srgbClr val="494949"/>
                </a:solidFill>
                <a:effectLst/>
                <a:latin typeface="Arial" panose="020B0604020202020204" pitchFamily="34" charset="0"/>
                <a:cs typeface="Arial" panose="020B0604020202020204" pitchFamily="34" charset="0"/>
              </a:rPr>
              <a:t>Each member of the team must endeavor to understand the goals of the Team and how their individual goal interface with the Team goals</a:t>
            </a:r>
          </a:p>
          <a:p>
            <a:pPr algn="l">
              <a:buFont typeface="+mj-lt"/>
              <a:buAutoNum type="arabicPeriod"/>
            </a:pPr>
            <a:endParaRPr lang="en-US" sz="2400" b="0" i="0" dirty="0">
              <a:solidFill>
                <a:srgbClr val="494949"/>
              </a:solidFill>
              <a:effectLst/>
              <a:latin typeface="Arial" panose="020B0604020202020204" pitchFamily="34" charset="0"/>
              <a:cs typeface="Arial" panose="020B0604020202020204" pitchFamily="34" charset="0"/>
            </a:endParaRPr>
          </a:p>
          <a:p>
            <a:pPr algn="l">
              <a:buFont typeface="+mj-lt"/>
              <a:buAutoNum type="arabicPeriod"/>
            </a:pPr>
            <a:r>
              <a:rPr lang="en-US" sz="2400" b="1" i="0" dirty="0">
                <a:solidFill>
                  <a:srgbClr val="494949"/>
                </a:solidFill>
                <a:effectLst/>
                <a:latin typeface="Arial" panose="020B0604020202020204" pitchFamily="34" charset="0"/>
                <a:cs typeface="Arial" panose="020B0604020202020204" pitchFamily="34" charset="0"/>
              </a:rPr>
              <a:t> Poor communication.</a:t>
            </a:r>
            <a:r>
              <a:rPr lang="en-US" sz="2400" b="0" i="0" dirty="0">
                <a:solidFill>
                  <a:srgbClr val="494949"/>
                </a:solidFill>
                <a:effectLst/>
                <a:latin typeface="Arial" panose="020B0604020202020204" pitchFamily="34" charset="0"/>
                <a:cs typeface="Arial" panose="020B0604020202020204" pitchFamily="34" charset="0"/>
              </a:rPr>
              <a:t> The team should meet regularly and openly discuss all activity</a:t>
            </a:r>
          </a:p>
          <a:p>
            <a:pPr algn="l">
              <a:buFont typeface="+mj-lt"/>
              <a:buAutoNum type="arabicPeriod"/>
            </a:pPr>
            <a:endParaRPr lang="en-US" sz="2400" b="0" i="0" dirty="0">
              <a:solidFill>
                <a:srgbClr val="494949"/>
              </a:solidFill>
              <a:effectLst/>
              <a:latin typeface="Arial" panose="020B0604020202020204" pitchFamily="34" charset="0"/>
              <a:cs typeface="Arial" panose="020B0604020202020204" pitchFamily="34" charset="0"/>
            </a:endParaRPr>
          </a:p>
          <a:p>
            <a:pPr algn="l">
              <a:buFont typeface="+mj-lt"/>
              <a:buAutoNum type="arabicPeriod"/>
            </a:pPr>
            <a:r>
              <a:rPr lang="en-US" sz="2400" b="1" i="0" dirty="0">
                <a:solidFill>
                  <a:srgbClr val="494949"/>
                </a:solidFill>
                <a:effectLst/>
                <a:latin typeface="Arial" panose="020B0604020202020204" pitchFamily="34" charset="0"/>
                <a:cs typeface="Arial" panose="020B0604020202020204" pitchFamily="34" charset="0"/>
              </a:rPr>
              <a:t> Stress.</a:t>
            </a:r>
            <a:r>
              <a:rPr lang="en-US" sz="2400" b="0" i="0" dirty="0">
                <a:solidFill>
                  <a:srgbClr val="494949"/>
                </a:solidFill>
                <a:effectLst/>
                <a:latin typeface="Arial" panose="020B0604020202020204" pitchFamily="34" charset="0"/>
                <a:cs typeface="Arial" panose="020B0604020202020204" pitchFamily="34" charset="0"/>
              </a:rPr>
              <a:t> There will be a period when you will experience the “fear of failure”. There is no one to blame for that</a:t>
            </a:r>
            <a:r>
              <a:rPr lang="en-US" sz="2400" dirty="0">
                <a:solidFill>
                  <a:srgbClr val="494949"/>
                </a:solidFill>
                <a:latin typeface="Arial" panose="020B0604020202020204" pitchFamily="34" charset="0"/>
                <a:cs typeface="Arial" panose="020B0604020202020204" pitchFamily="34" charset="0"/>
              </a:rPr>
              <a:t>. It is a natural consequence of addressing new and unfamiliar problems. However, it is during that period that you can manifest your highest level of innate creativity.</a:t>
            </a:r>
            <a:endParaRPr lang="en-US" sz="2400" b="0" i="0" dirty="0">
              <a:solidFill>
                <a:srgbClr val="494949"/>
              </a:solidFill>
              <a:effectLst/>
              <a:latin typeface="Arial" panose="020B0604020202020204" pitchFamily="34" charset="0"/>
              <a:cs typeface="Arial" panose="020B0604020202020204" pitchFamily="34" charset="0"/>
            </a:endParaRPr>
          </a:p>
          <a:p>
            <a:pPr algn="l">
              <a:buFont typeface="+mj-lt"/>
              <a:buAutoNum type="arabicPeriod"/>
            </a:pPr>
            <a:endParaRPr lang="en-US" sz="2400" b="0" i="0" dirty="0">
              <a:solidFill>
                <a:srgbClr val="494949"/>
              </a:solidFill>
              <a:effectLst/>
              <a:latin typeface="Arial" panose="020B0604020202020204" pitchFamily="34" charset="0"/>
              <a:cs typeface="Arial" panose="020B0604020202020204" pitchFamily="34" charset="0"/>
            </a:endParaRPr>
          </a:p>
          <a:p>
            <a:pPr algn="l"/>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7174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B31513-1A6D-6402-222C-C488EB8B025A}"/>
              </a:ext>
            </a:extLst>
          </p:cNvPr>
          <p:cNvSpPr/>
          <p:nvPr/>
        </p:nvSpPr>
        <p:spPr>
          <a:xfrm>
            <a:off x="7122350" y="3360826"/>
            <a:ext cx="3666146" cy="2273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7461ED4-E9BD-ED0D-723B-E19963BA4A6E}"/>
              </a:ext>
            </a:extLst>
          </p:cNvPr>
          <p:cNvSpPr/>
          <p:nvPr/>
        </p:nvSpPr>
        <p:spPr>
          <a:xfrm>
            <a:off x="1494944" y="752231"/>
            <a:ext cx="3666146" cy="22731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2EE8C96-CB99-BC40-2DC8-073792494E3B}"/>
              </a:ext>
            </a:extLst>
          </p:cNvPr>
          <p:cNvSpPr txBox="1"/>
          <p:nvPr/>
        </p:nvSpPr>
        <p:spPr>
          <a:xfrm>
            <a:off x="1993391" y="2065840"/>
            <a:ext cx="8046721" cy="1938992"/>
          </a:xfrm>
          <a:prstGeom prst="rect">
            <a:avLst/>
          </a:prstGeom>
          <a:solidFill>
            <a:schemeClr val="accent2">
              <a:lumMod val="20000"/>
              <a:lumOff val="80000"/>
            </a:schemeClr>
          </a:solidFill>
          <a:ln>
            <a:solidFill>
              <a:schemeClr val="tx1"/>
            </a:solidFill>
          </a:ln>
        </p:spPr>
        <p:txBody>
          <a:bodyPr wrap="square" rtlCol="0">
            <a:spAutoFit/>
          </a:bodyPr>
          <a:lstStyle/>
          <a:p>
            <a:r>
              <a:rPr lang="en-US" sz="4000" dirty="0">
                <a:latin typeface="Arial" panose="020B0604020202020204" pitchFamily="34" charset="0"/>
                <a:cs typeface="Arial" panose="020B0604020202020204" pitchFamily="34" charset="0"/>
              </a:rPr>
              <a:t>Differences in perspectives and approaches are natural and cannot be avoided…</a:t>
            </a:r>
          </a:p>
        </p:txBody>
      </p:sp>
      <p:grpSp>
        <p:nvGrpSpPr>
          <p:cNvPr id="6" name="Group 5">
            <a:extLst>
              <a:ext uri="{FF2B5EF4-FFF2-40B4-BE49-F238E27FC236}">
                <a16:creationId xmlns:a16="http://schemas.microsoft.com/office/drawing/2014/main" id="{B4778274-6365-469F-470D-E25C366DAFB8}"/>
              </a:ext>
            </a:extLst>
          </p:cNvPr>
          <p:cNvGrpSpPr/>
          <p:nvPr/>
        </p:nvGrpSpPr>
        <p:grpSpPr>
          <a:xfrm>
            <a:off x="2080003" y="1387465"/>
            <a:ext cx="7863840" cy="4945315"/>
            <a:chOff x="2080003" y="1387465"/>
            <a:chExt cx="7863840" cy="4945315"/>
          </a:xfrm>
        </p:grpSpPr>
        <p:pic>
          <p:nvPicPr>
            <p:cNvPr id="3074" name="Picture 2">
              <a:extLst>
                <a:ext uri="{FF2B5EF4-FFF2-40B4-BE49-F238E27FC236}">
                  <a16:creationId xmlns:a16="http://schemas.microsoft.com/office/drawing/2014/main" id="{EFB3948E-88C2-83F9-C0C1-8DB4047A3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003" y="1387465"/>
              <a:ext cx="7863840" cy="47183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4F6341C-8E74-7C4C-58F4-403151E1D099}"/>
                </a:ext>
              </a:extLst>
            </p:cNvPr>
            <p:cNvSpPr txBox="1"/>
            <p:nvPr/>
          </p:nvSpPr>
          <p:spPr>
            <a:xfrm>
              <a:off x="2080003" y="6117336"/>
              <a:ext cx="7863840" cy="215444"/>
            </a:xfrm>
            <a:prstGeom prst="rect">
              <a:avLst/>
            </a:prstGeom>
            <a:noFill/>
          </p:spPr>
          <p:txBody>
            <a:bodyPr wrap="square" rtlCol="0">
              <a:spAutoFit/>
            </a:bodyPr>
            <a:lstStyle/>
            <a:p>
              <a:r>
                <a:rPr lang="en-US" sz="800" dirty="0"/>
                <a:t>https://blog.collinsdictionary.com/language-learners/learning-english/whats-the-difference-between-discussion-and-argument/</a:t>
              </a:r>
            </a:p>
          </p:txBody>
        </p:sp>
      </p:grpSp>
    </p:spTree>
    <p:extLst>
      <p:ext uri="{BB962C8B-B14F-4D97-AF65-F5344CB8AC3E}">
        <p14:creationId xmlns:p14="http://schemas.microsoft.com/office/powerpoint/2010/main" val="149704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44554B-AFA4-C3FC-883E-159527492441}"/>
              </a:ext>
            </a:extLst>
          </p:cNvPr>
          <p:cNvSpPr>
            <a:spLocks noGrp="1"/>
          </p:cNvSpPr>
          <p:nvPr>
            <p:ph type="sldNum" sz="quarter" idx="12"/>
          </p:nvPr>
        </p:nvSpPr>
        <p:spPr/>
        <p:txBody>
          <a:bodyPr/>
          <a:lstStyle/>
          <a:p>
            <a:pPr>
              <a:defRPr/>
            </a:pPr>
            <a:fld id="{9CC513D6-C810-46CB-8AD5-86DB7DF2156F}" type="slidenum">
              <a:rPr lang="en-US" smtClean="0"/>
              <a:pPr>
                <a:defRPr/>
              </a:pPr>
              <a:t>14</a:t>
            </a:fld>
            <a:endParaRPr lang="en-US"/>
          </a:p>
        </p:txBody>
      </p:sp>
      <p:pic>
        <p:nvPicPr>
          <p:cNvPr id="3" name="Picture 2">
            <a:extLst>
              <a:ext uri="{FF2B5EF4-FFF2-40B4-BE49-F238E27FC236}">
                <a16:creationId xmlns:a16="http://schemas.microsoft.com/office/drawing/2014/main" id="{4DA06AA3-B7FE-E7FE-4824-78C79A11BA80}"/>
              </a:ext>
            </a:extLst>
          </p:cNvPr>
          <p:cNvPicPr>
            <a:picLocks noChangeAspect="1"/>
          </p:cNvPicPr>
          <p:nvPr/>
        </p:nvPicPr>
        <p:blipFill>
          <a:blip r:embed="rId2"/>
          <a:stretch>
            <a:fillRect/>
          </a:stretch>
        </p:blipFill>
        <p:spPr>
          <a:xfrm>
            <a:off x="1981200" y="381000"/>
            <a:ext cx="4944832" cy="4745236"/>
          </a:xfrm>
          <a:prstGeom prst="rect">
            <a:avLst/>
          </a:prstGeom>
          <a:ln>
            <a:solidFill>
              <a:schemeClr val="tx1"/>
            </a:solidFill>
          </a:ln>
        </p:spPr>
      </p:pic>
      <p:sp>
        <p:nvSpPr>
          <p:cNvPr id="4" name="TextBox 3">
            <a:extLst>
              <a:ext uri="{FF2B5EF4-FFF2-40B4-BE49-F238E27FC236}">
                <a16:creationId xmlns:a16="http://schemas.microsoft.com/office/drawing/2014/main" id="{8CF24828-7AF8-9FA1-02E8-A84EB3ACE913}"/>
              </a:ext>
            </a:extLst>
          </p:cNvPr>
          <p:cNvSpPr txBox="1"/>
          <p:nvPr/>
        </p:nvSpPr>
        <p:spPr>
          <a:xfrm>
            <a:off x="4267200" y="4191001"/>
            <a:ext cx="5943600" cy="1477328"/>
          </a:xfrm>
          <a:prstGeom prst="rect">
            <a:avLst/>
          </a:prstGeom>
          <a:solidFill>
            <a:srgbClr val="FFFF00"/>
          </a:solidFill>
          <a:ln>
            <a:solidFill>
              <a:schemeClr val="tx1"/>
            </a:solidFill>
          </a:ln>
        </p:spPr>
        <p:txBody>
          <a:bodyPr wrap="square" rtlCol="0">
            <a:spAutoFit/>
          </a:bodyPr>
          <a:lstStyle/>
          <a:p>
            <a:r>
              <a:rPr lang="en-US" dirty="0">
                <a:latin typeface="Arial" panose="020B0604020202020204" pitchFamily="34" charset="0"/>
                <a:cs typeface="Arial" panose="020B0604020202020204" pitchFamily="34" charset="0"/>
              </a:rPr>
              <a:t>You always have the existential freedom to disagree with any concept that is presented to you. You have the responsibility to critically examine your disagreement, because embodied in your disagreement may be the kernel of new understanding…</a:t>
            </a:r>
          </a:p>
        </p:txBody>
      </p:sp>
      <p:sp>
        <p:nvSpPr>
          <p:cNvPr id="5" name="TextBox 4">
            <a:extLst>
              <a:ext uri="{FF2B5EF4-FFF2-40B4-BE49-F238E27FC236}">
                <a16:creationId xmlns:a16="http://schemas.microsoft.com/office/drawing/2014/main" id="{16800AC7-49C7-AD62-5FEF-DC349E41A4B3}"/>
              </a:ext>
            </a:extLst>
          </p:cNvPr>
          <p:cNvSpPr txBox="1"/>
          <p:nvPr/>
        </p:nvSpPr>
        <p:spPr>
          <a:xfrm>
            <a:off x="1981200" y="6324600"/>
            <a:ext cx="2743200" cy="215444"/>
          </a:xfrm>
          <a:prstGeom prst="rect">
            <a:avLst/>
          </a:prstGeom>
          <a:noFill/>
        </p:spPr>
        <p:txBody>
          <a:bodyPr wrap="square" rtlCol="0">
            <a:spAutoFit/>
          </a:bodyPr>
          <a:lstStyle/>
          <a:p>
            <a:pPr algn="ctr"/>
            <a:r>
              <a:rPr lang="en-US" sz="800" dirty="0">
                <a:hlinkClick r:id="rId3"/>
              </a:rPr>
              <a:t>https://www.britannica.com/biography/Joseph-Joubert</a:t>
            </a:r>
            <a:r>
              <a:rPr lang="en-US" sz="800" dirty="0"/>
              <a:t> </a:t>
            </a:r>
          </a:p>
        </p:txBody>
      </p:sp>
    </p:spTree>
    <p:extLst>
      <p:ext uri="{BB962C8B-B14F-4D97-AF65-F5344CB8AC3E}">
        <p14:creationId xmlns:p14="http://schemas.microsoft.com/office/powerpoint/2010/main" val="919352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0BE6F8-4F3F-481E-BB48-3A36BBD0A9AF}"/>
              </a:ext>
            </a:extLst>
          </p:cNvPr>
          <p:cNvSpPr txBox="1"/>
          <p:nvPr/>
        </p:nvSpPr>
        <p:spPr>
          <a:xfrm>
            <a:off x="574963" y="3040850"/>
            <a:ext cx="11042073" cy="1077218"/>
          </a:xfrm>
          <a:prstGeom prst="rect">
            <a:avLst/>
          </a:prstGeom>
          <a:noFill/>
        </p:spPr>
        <p:txBody>
          <a:bodyPr wrap="square" rtlCol="0">
            <a:spAutoFit/>
          </a:bodyPr>
          <a:lstStyle/>
          <a:p>
            <a:pPr algn="ctr"/>
            <a:r>
              <a:rPr lang="en-US" sz="3200" b="1" dirty="0">
                <a:solidFill>
                  <a:srgbClr val="FF0000"/>
                </a:solidFill>
                <a:latin typeface="Arial" panose="020B0604020202020204" pitchFamily="34" charset="0"/>
                <a:cs typeface="Arial" panose="020B0604020202020204" pitchFamily="34" charset="0"/>
              </a:rPr>
              <a:t>The floor is open:</a:t>
            </a:r>
          </a:p>
          <a:p>
            <a:pPr algn="ctr"/>
            <a:r>
              <a:rPr lang="en-US" sz="3200" b="1" dirty="0">
                <a:solidFill>
                  <a:srgbClr val="FF0000"/>
                </a:solidFill>
                <a:latin typeface="Arial" panose="020B0604020202020204" pitchFamily="34" charset="0"/>
                <a:cs typeface="Arial" panose="020B0604020202020204" pitchFamily="34" charset="0"/>
              </a:rPr>
              <a:t>Are there any questions or other points of discussion..?</a:t>
            </a:r>
          </a:p>
        </p:txBody>
      </p:sp>
    </p:spTree>
    <p:extLst>
      <p:ext uri="{BB962C8B-B14F-4D97-AF65-F5344CB8AC3E}">
        <p14:creationId xmlns:p14="http://schemas.microsoft.com/office/powerpoint/2010/main" val="2229661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747197-4FAC-74F0-8A58-F71F59C7C4DB}"/>
              </a:ext>
            </a:extLst>
          </p:cNvPr>
          <p:cNvSpPr/>
          <p:nvPr/>
        </p:nvSpPr>
        <p:spPr>
          <a:xfrm>
            <a:off x="8219630" y="4100557"/>
            <a:ext cx="3666146" cy="2273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DD3C24B-93CB-CAA9-A661-8A3976E48BA8}"/>
              </a:ext>
            </a:extLst>
          </p:cNvPr>
          <p:cNvSpPr/>
          <p:nvPr/>
        </p:nvSpPr>
        <p:spPr>
          <a:xfrm>
            <a:off x="306224" y="624215"/>
            <a:ext cx="3666146" cy="22731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4017E21-1AA3-A426-3C26-8758658FF337}"/>
              </a:ext>
            </a:extLst>
          </p:cNvPr>
          <p:cNvSpPr txBox="1"/>
          <p:nvPr/>
        </p:nvSpPr>
        <p:spPr>
          <a:xfrm>
            <a:off x="609601" y="975975"/>
            <a:ext cx="9677399" cy="1569660"/>
          </a:xfrm>
          <a:prstGeom prst="rect">
            <a:avLst/>
          </a:prstGeom>
          <a:solidFill>
            <a:srgbClr val="FFC000"/>
          </a:solidFill>
          <a:ln>
            <a:solidFill>
              <a:schemeClr val="tx1"/>
            </a:solidFill>
          </a:ln>
        </p:spPr>
        <p:txBody>
          <a:bodyPr wrap="square" rtlCol="0">
            <a:spAutoFit/>
          </a:bodyPr>
          <a:lstStyle/>
          <a:p>
            <a:r>
              <a:rPr lang="en-US" sz="2400" b="0" i="0" dirty="0">
                <a:solidFill>
                  <a:srgbClr val="202122"/>
                </a:solidFill>
                <a:effectLst/>
                <a:latin typeface="Arial" panose="020B0604020202020204" pitchFamily="34" charset="0"/>
              </a:rPr>
              <a:t>As defined by Professor </a:t>
            </a:r>
            <a:r>
              <a:rPr lang="en-US" sz="2400" b="0" i="0" u="none" strike="noStrike" dirty="0">
                <a:effectLst/>
                <a:latin typeface="Arial" panose="020B0604020202020204" pitchFamily="34" charset="0"/>
              </a:rPr>
              <a:t>Leigh Thompson</a:t>
            </a:r>
            <a:r>
              <a:rPr lang="en-US" sz="2400" b="0" i="0" dirty="0">
                <a:effectLst/>
                <a:latin typeface="Arial" panose="020B0604020202020204" pitchFamily="34" charset="0"/>
              </a:rPr>
              <a:t> </a:t>
            </a:r>
            <a:r>
              <a:rPr lang="en-US" sz="2400" b="0" i="0" dirty="0">
                <a:solidFill>
                  <a:srgbClr val="202122"/>
                </a:solidFill>
                <a:effectLst/>
                <a:latin typeface="Arial" panose="020B0604020202020204" pitchFamily="34" charset="0"/>
              </a:rPr>
              <a:t>of the </a:t>
            </a:r>
            <a:r>
              <a:rPr lang="en-US" sz="2400" b="0" i="0" u="none" strike="noStrike" dirty="0">
                <a:effectLst/>
                <a:latin typeface="Arial" panose="020B0604020202020204" pitchFamily="34" charset="0"/>
              </a:rPr>
              <a:t>Kellogg School of Management</a:t>
            </a:r>
            <a:r>
              <a:rPr lang="en-US" sz="2400" b="0" i="0" dirty="0">
                <a:solidFill>
                  <a:srgbClr val="202122"/>
                </a:solidFill>
                <a:effectLst/>
                <a:latin typeface="Arial" panose="020B0604020202020204" pitchFamily="34" charset="0"/>
              </a:rPr>
              <a:t>, "[a] team is a group of people who are interdependent with respect to information, resources, knowledge and skills and who seek to combine their efforts to achieve a common goal".</a:t>
            </a:r>
          </a:p>
        </p:txBody>
      </p:sp>
      <p:sp>
        <p:nvSpPr>
          <p:cNvPr id="6" name="TextBox 5">
            <a:extLst>
              <a:ext uri="{FF2B5EF4-FFF2-40B4-BE49-F238E27FC236}">
                <a16:creationId xmlns:a16="http://schemas.microsoft.com/office/drawing/2014/main" id="{42BD64AC-EAD8-8856-84F7-13BEB52CAA6A}"/>
              </a:ext>
            </a:extLst>
          </p:cNvPr>
          <p:cNvSpPr txBox="1"/>
          <p:nvPr/>
        </p:nvSpPr>
        <p:spPr>
          <a:xfrm>
            <a:off x="1196009" y="3363030"/>
            <a:ext cx="10406269" cy="2308324"/>
          </a:xfrm>
          <a:prstGeom prst="rect">
            <a:avLst/>
          </a:prstGeom>
          <a:solidFill>
            <a:schemeClr val="accent6">
              <a:lumMod val="20000"/>
              <a:lumOff val="80000"/>
            </a:schemeClr>
          </a:solidFill>
          <a:ln>
            <a:solidFill>
              <a:schemeClr val="tx1"/>
            </a:solidFill>
          </a:ln>
        </p:spPr>
        <p:txBody>
          <a:bodyPr wrap="square" rtlCol="0">
            <a:spAutoFit/>
          </a:bodyPr>
          <a:lstStyle/>
          <a:p>
            <a:r>
              <a:rPr lang="en-US" sz="2400" b="0" i="0" dirty="0">
                <a:solidFill>
                  <a:srgbClr val="202122"/>
                </a:solidFill>
                <a:effectLst/>
                <a:latin typeface="Arial" panose="020B0604020202020204" pitchFamily="34" charset="0"/>
              </a:rPr>
              <a:t>A team is used only for a </a:t>
            </a:r>
            <a:r>
              <a:rPr lang="en-US" sz="2400" b="0" i="0" u="none" strike="noStrike" dirty="0">
                <a:effectLst/>
                <a:latin typeface="Arial" panose="020B0604020202020204" pitchFamily="34" charset="0"/>
              </a:rPr>
              <a:t>defined</a:t>
            </a:r>
            <a:r>
              <a:rPr lang="en-US" sz="2400" b="0" i="0" dirty="0">
                <a:solidFill>
                  <a:srgbClr val="202122"/>
                </a:solidFill>
                <a:effectLst/>
                <a:latin typeface="Arial" panose="020B0604020202020204" pitchFamily="34" charset="0"/>
              </a:rPr>
              <a:t> period of time and for a separate, concretely definable purpose. In that context, it can become known as a project team. In general, these types of teams are multi-talented and composed of individuals with expertise in many different areas. Project teams are temporary structures that can be characterized by a well-defined purpose or goal with time horizons and limits for reaching their goal.</a:t>
            </a:r>
            <a:endParaRPr lang="en-US" sz="2400" dirty="0"/>
          </a:p>
        </p:txBody>
      </p:sp>
      <p:sp>
        <p:nvSpPr>
          <p:cNvPr id="2" name="TextBox 1">
            <a:extLst>
              <a:ext uri="{FF2B5EF4-FFF2-40B4-BE49-F238E27FC236}">
                <a16:creationId xmlns:a16="http://schemas.microsoft.com/office/drawing/2014/main" id="{F92B59D2-0AD6-6A60-97BA-3C4A1A87E361}"/>
              </a:ext>
            </a:extLst>
          </p:cNvPr>
          <p:cNvSpPr txBox="1"/>
          <p:nvPr/>
        </p:nvSpPr>
        <p:spPr>
          <a:xfrm>
            <a:off x="1737360" y="6227064"/>
            <a:ext cx="6071616" cy="338554"/>
          </a:xfrm>
          <a:prstGeom prst="rect">
            <a:avLst/>
          </a:prstGeom>
          <a:noFill/>
        </p:spPr>
        <p:txBody>
          <a:bodyPr wrap="square" rtlCol="0">
            <a:spAutoFit/>
          </a:bodyPr>
          <a:lstStyle/>
          <a:p>
            <a:r>
              <a:rPr lang="en-US" sz="800" b="0" i="0" dirty="0">
                <a:solidFill>
                  <a:srgbClr val="202122"/>
                </a:solidFill>
                <a:effectLst/>
                <a:latin typeface="Arial" panose="020B0604020202020204" pitchFamily="34" charset="0"/>
              </a:rPr>
              <a:t>Thompson, Leigh (2008). </a:t>
            </a:r>
            <a:r>
              <a:rPr lang="en-US" sz="800" b="0" i="1" u="sng" dirty="0">
                <a:solidFill>
                  <a:srgbClr val="FAA700"/>
                </a:solidFill>
                <a:effectLst/>
                <a:latin typeface="Arial" panose="020B0604020202020204" pitchFamily="34" charset="0"/>
                <a:hlinkClick r:id="rId2"/>
              </a:rPr>
              <a:t>Making the team : a guide for managers</a:t>
            </a:r>
            <a:r>
              <a:rPr lang="en-US" sz="800" b="0" i="0" dirty="0">
                <a:solidFill>
                  <a:srgbClr val="202122"/>
                </a:solidFill>
                <a:effectLst/>
                <a:latin typeface="Arial" panose="020B0604020202020204" pitchFamily="34" charset="0"/>
              </a:rPr>
              <a:t> (3rd ed.). Pearson/Prentice Hall. </a:t>
            </a:r>
            <a:r>
              <a:rPr lang="en-US" sz="800" b="0" i="0" u="none" strike="noStrike" dirty="0">
                <a:solidFill>
                  <a:srgbClr val="3366CC"/>
                </a:solidFill>
                <a:effectLst/>
                <a:latin typeface="Arial" panose="020B0604020202020204" pitchFamily="34" charset="0"/>
                <a:hlinkClick r:id="rId3" tooltip="ISBN (identifier)"/>
              </a:rPr>
              <a:t>ISBN</a:t>
            </a:r>
            <a:r>
              <a:rPr lang="en-US" sz="800" b="0" i="0" dirty="0">
                <a:solidFill>
                  <a:srgbClr val="202122"/>
                </a:solidFill>
                <a:effectLst/>
                <a:latin typeface="Arial" panose="020B0604020202020204" pitchFamily="34" charset="0"/>
              </a:rPr>
              <a:t> </a:t>
            </a:r>
            <a:r>
              <a:rPr lang="en-US" sz="800" b="0" i="0" u="none" strike="noStrike" dirty="0">
                <a:solidFill>
                  <a:srgbClr val="3366CC"/>
                </a:solidFill>
                <a:effectLst/>
                <a:latin typeface="Arial" panose="020B0604020202020204" pitchFamily="34" charset="0"/>
                <a:hlinkClick r:id="rId4" tooltip="Special:BookSources/9780131861350"/>
              </a:rPr>
              <a:t>9780131861350</a:t>
            </a:r>
            <a:r>
              <a:rPr lang="en-US" sz="800" b="0" i="0" dirty="0">
                <a:solidFill>
                  <a:srgbClr val="202122"/>
                </a:solidFill>
                <a:effectLst/>
                <a:latin typeface="Arial" panose="020B0604020202020204" pitchFamily="34" charset="0"/>
              </a:rPr>
              <a:t>.</a:t>
            </a:r>
          </a:p>
          <a:p>
            <a:r>
              <a:rPr lang="en-US" sz="800" dirty="0">
                <a:hlinkClick r:id="rId5"/>
              </a:rPr>
              <a:t>https://en.wikipedia.org/wiki/Team#cite_note-1</a:t>
            </a:r>
            <a:r>
              <a:rPr lang="en-US" sz="800" dirty="0">
                <a:solidFill>
                  <a:srgbClr val="202122"/>
                </a:solidFill>
                <a:latin typeface="Arial" panose="020B0604020202020204" pitchFamily="34" charset="0"/>
              </a:rPr>
              <a:t> </a:t>
            </a:r>
            <a:endParaRPr lang="en-US" sz="800" dirty="0"/>
          </a:p>
        </p:txBody>
      </p:sp>
    </p:spTree>
    <p:extLst>
      <p:ext uri="{BB962C8B-B14F-4D97-AF65-F5344CB8AC3E}">
        <p14:creationId xmlns:p14="http://schemas.microsoft.com/office/powerpoint/2010/main" val="3719221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F46A3E-412A-484C-0F5A-47B01CB1216F}"/>
              </a:ext>
            </a:extLst>
          </p:cNvPr>
          <p:cNvSpPr/>
          <p:nvPr/>
        </p:nvSpPr>
        <p:spPr>
          <a:xfrm>
            <a:off x="8219630" y="4100557"/>
            <a:ext cx="3666146" cy="2273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DBB1247-6942-1214-47F3-98F731A235D1}"/>
              </a:ext>
            </a:extLst>
          </p:cNvPr>
          <p:cNvSpPr/>
          <p:nvPr/>
        </p:nvSpPr>
        <p:spPr>
          <a:xfrm>
            <a:off x="306224" y="624215"/>
            <a:ext cx="3666146" cy="22731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CB33FEC-581B-79A6-5803-05AB4AB1EF0B}"/>
              </a:ext>
            </a:extLst>
          </p:cNvPr>
          <p:cNvSpPr txBox="1"/>
          <p:nvPr/>
        </p:nvSpPr>
        <p:spPr>
          <a:xfrm>
            <a:off x="874776" y="1351508"/>
            <a:ext cx="10442448" cy="4154984"/>
          </a:xfrm>
          <a:prstGeom prst="rect">
            <a:avLst/>
          </a:prstGeom>
          <a:solidFill>
            <a:schemeClr val="accent2">
              <a:lumMod val="20000"/>
              <a:lumOff val="80000"/>
            </a:schemeClr>
          </a:solidFill>
          <a:ln>
            <a:solidFill>
              <a:schemeClr val="tx1"/>
            </a:solidFill>
          </a:ln>
        </p:spPr>
        <p:txBody>
          <a:bodyPr wrap="square" rtlCol="0">
            <a:spAutoFit/>
          </a:bodyPr>
          <a:lstStyle/>
          <a:p>
            <a:pPr algn="ctr"/>
            <a:br>
              <a:rPr lang="en-US" sz="2400" b="1" dirty="0">
                <a:solidFill>
                  <a:srgbClr val="000000"/>
                </a:solidFill>
                <a:latin typeface="Arial" panose="020B0604020202020204" pitchFamily="34" charset="0"/>
              </a:rPr>
            </a:br>
            <a:r>
              <a:rPr lang="en-US" sz="2400" b="1" i="0" dirty="0">
                <a:solidFill>
                  <a:srgbClr val="000000"/>
                </a:solidFill>
                <a:effectLst/>
                <a:latin typeface="Arial" panose="020B0604020202020204" pitchFamily="34" charset="0"/>
              </a:rPr>
              <a:t>Self-Directing, High </a:t>
            </a:r>
            <a:r>
              <a:rPr lang="en-US" sz="2400" b="1" dirty="0">
                <a:solidFill>
                  <a:srgbClr val="000000"/>
                </a:solidFill>
                <a:latin typeface="Arial" panose="020B0604020202020204" pitchFamily="34" charset="0"/>
              </a:rPr>
              <a:t>P</a:t>
            </a:r>
            <a:r>
              <a:rPr lang="en-US" sz="2400" b="1" i="0" dirty="0">
                <a:solidFill>
                  <a:srgbClr val="000000"/>
                </a:solidFill>
                <a:effectLst/>
                <a:latin typeface="Arial" panose="020B0604020202020204" pitchFamily="34" charset="0"/>
              </a:rPr>
              <a:t>erformance </a:t>
            </a:r>
            <a:r>
              <a:rPr lang="en-US" sz="2400" b="1" dirty="0">
                <a:solidFill>
                  <a:srgbClr val="000000"/>
                </a:solidFill>
                <a:latin typeface="Arial" panose="020B0604020202020204" pitchFamily="34" charset="0"/>
              </a:rPr>
              <a:t>T</a:t>
            </a:r>
            <a:r>
              <a:rPr lang="en-US" sz="2400" b="1" i="0" dirty="0">
                <a:solidFill>
                  <a:srgbClr val="000000"/>
                </a:solidFill>
                <a:effectLst/>
                <a:latin typeface="Arial" panose="020B0604020202020204" pitchFamily="34" charset="0"/>
              </a:rPr>
              <a:t>eams</a:t>
            </a:r>
            <a:endParaRPr lang="en-US" sz="1800" b="0" i="0" dirty="0">
              <a:solidFill>
                <a:srgbClr val="202122"/>
              </a:solidFill>
              <a:effectLst/>
              <a:latin typeface="Arial" panose="020B0604020202020204" pitchFamily="34" charset="0"/>
            </a:endParaRPr>
          </a:p>
          <a:p>
            <a:pPr algn="l"/>
            <a:endParaRPr lang="en-US" dirty="0">
              <a:solidFill>
                <a:srgbClr val="202122"/>
              </a:solidFill>
              <a:latin typeface="Arial" panose="020B0604020202020204" pitchFamily="34" charset="0"/>
            </a:endParaRPr>
          </a:p>
          <a:p>
            <a:pPr algn="l"/>
            <a:r>
              <a:rPr lang="en-US" sz="1800" b="0" i="0" dirty="0">
                <a:solidFill>
                  <a:srgbClr val="202122"/>
                </a:solidFill>
                <a:effectLst/>
                <a:latin typeface="Arial" panose="020B0604020202020204" pitchFamily="34" charset="0"/>
              </a:rPr>
              <a:t>A self-directed team determines the team's objectives and the means to achieve them. The team directs itself without the intervention of a manager or supervisor. Member selection, scheduling, task assignments and conflict resolution are undertaken by the team. Self-directed teams offer the most potential for innovation, enhance goal commitment and motivation.</a:t>
            </a:r>
          </a:p>
          <a:p>
            <a:pPr algn="l"/>
            <a:endParaRPr lang="en-US" sz="1800" dirty="0">
              <a:solidFill>
                <a:srgbClr val="202122"/>
              </a:solidFill>
              <a:latin typeface="Arial" panose="020B0604020202020204" pitchFamily="34" charset="0"/>
            </a:endParaRPr>
          </a:p>
          <a:p>
            <a:pPr algn="l" fontAlgn="base"/>
            <a:r>
              <a:rPr lang="en-US" sz="1800" b="0" i="0" dirty="0">
                <a:effectLst/>
                <a:latin typeface="Arial" panose="020B0604020202020204" pitchFamily="34" charset="0"/>
                <a:cs typeface="Arial" panose="020B0604020202020204" pitchFamily="34" charset="0"/>
              </a:rPr>
              <a:t>A high performance team is a tight-knit group of talented individuals with specific roles, well-defined skills, and specialized expertise who synergistically function to collaborate, innovate, and deliver consistently superior results. Many</a:t>
            </a:r>
            <a:r>
              <a:rPr lang="en-US" sz="1800" b="0" i="0" u="none" strike="noStrike" dirty="0">
                <a:effectLst/>
                <a:latin typeface="Arial" panose="020B0604020202020204" pitchFamily="34" charset="0"/>
                <a:cs typeface="Arial" panose="020B0604020202020204" pitchFamily="34" charset="0"/>
              </a:rPr>
              <a:t> elements of high-performing teams</a:t>
            </a:r>
            <a:r>
              <a:rPr lang="en-US" sz="1800" b="0" i="0" dirty="0">
                <a:effectLst/>
                <a:latin typeface="Arial" panose="020B0604020202020204" pitchFamily="34" charset="0"/>
                <a:cs typeface="Arial" panose="020B0604020202020204" pitchFamily="34" charset="0"/>
              </a:rPr>
              <a:t> contribute to their success. For example, committing to a common goal or purpose, pursuing performance excellence through</a:t>
            </a:r>
            <a:r>
              <a:rPr lang="en-US" sz="1800" b="0" i="0" u="none" strike="noStrike" dirty="0">
                <a:effectLst/>
                <a:latin typeface="Arial" panose="020B0604020202020204" pitchFamily="34" charset="0"/>
                <a:cs typeface="Arial" panose="020B0604020202020204" pitchFamily="34" charset="0"/>
              </a:rPr>
              <a:t> cross-department collaboration</a:t>
            </a:r>
            <a:r>
              <a:rPr lang="en-US" sz="1800" b="0" i="0" dirty="0">
                <a:effectLst/>
                <a:latin typeface="Arial" panose="020B0604020202020204" pitchFamily="34" charset="0"/>
                <a:cs typeface="Arial" panose="020B0604020202020204" pitchFamily="34" charset="0"/>
              </a:rPr>
              <a:t>, open communication, and accountability.</a:t>
            </a:r>
          </a:p>
          <a:p>
            <a:pPr algn="l" fontAlgn="base"/>
            <a:endParaRPr lang="en-US" sz="18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1521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ED3989-B212-4970-AA07-BA57123D9F28}"/>
              </a:ext>
            </a:extLst>
          </p:cNvPr>
          <p:cNvSpPr txBox="1"/>
          <p:nvPr/>
        </p:nvSpPr>
        <p:spPr>
          <a:xfrm>
            <a:off x="962891" y="1510145"/>
            <a:ext cx="10432473" cy="1815882"/>
          </a:xfrm>
          <a:prstGeom prst="rect">
            <a:avLst/>
          </a:prstGeom>
          <a:noFill/>
        </p:spPr>
        <p:txBody>
          <a:bodyPr wrap="square" rtlCol="0">
            <a:spAutoFit/>
          </a:bodyPr>
          <a:lstStyle/>
          <a:p>
            <a:r>
              <a:rPr lang="en-US" sz="2800" b="0" i="0" dirty="0">
                <a:solidFill>
                  <a:srgbClr val="494949"/>
                </a:solidFill>
                <a:effectLst/>
                <a:latin typeface="Arial" panose="020B0604020202020204" pitchFamily="34" charset="0"/>
                <a:cs typeface="Arial" panose="020B0604020202020204" pitchFamily="34" charset="0"/>
              </a:rPr>
              <a:t>A "high-performance work team" refers to a group of goal-focused individuals with specialized expertise and complementary skills who collaborate, innovate and produce consistently superior results. </a:t>
            </a:r>
            <a:endParaRPr lang="en-US"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C6EC54E-F58A-499A-9EFD-9D0B3736A07C}"/>
              </a:ext>
            </a:extLst>
          </p:cNvPr>
          <p:cNvSpPr txBox="1"/>
          <p:nvPr/>
        </p:nvSpPr>
        <p:spPr>
          <a:xfrm>
            <a:off x="1516379" y="449443"/>
            <a:ext cx="8336280" cy="769441"/>
          </a:xfrm>
          <a:prstGeom prst="rect">
            <a:avLst/>
          </a:prstGeom>
          <a:noFill/>
        </p:spPr>
        <p:txBody>
          <a:bodyPr wrap="square" rtlCol="0">
            <a:spAutoFit/>
          </a:bodyPr>
          <a:lstStyle/>
          <a:p>
            <a:pPr algn="ctr"/>
            <a:r>
              <a:rPr lang="en-US" sz="4400" dirty="0">
                <a:solidFill>
                  <a:srgbClr val="FF0000"/>
                </a:solidFill>
                <a:latin typeface="Arial" panose="020B0604020202020204" pitchFamily="34" charset="0"/>
                <a:cs typeface="Arial" panose="020B0604020202020204" pitchFamily="34" charset="0"/>
              </a:rPr>
              <a:t>High Performance Teams**</a:t>
            </a:r>
          </a:p>
        </p:txBody>
      </p:sp>
      <p:sp>
        <p:nvSpPr>
          <p:cNvPr id="4" name="TextBox 3">
            <a:extLst>
              <a:ext uri="{FF2B5EF4-FFF2-40B4-BE49-F238E27FC236}">
                <a16:creationId xmlns:a16="http://schemas.microsoft.com/office/drawing/2014/main" id="{A0A74B58-AE50-4165-9E2F-6C187EBCEE40}"/>
              </a:ext>
            </a:extLst>
          </p:cNvPr>
          <p:cNvSpPr txBox="1"/>
          <p:nvPr/>
        </p:nvSpPr>
        <p:spPr>
          <a:xfrm>
            <a:off x="935182" y="3531974"/>
            <a:ext cx="10460182" cy="2246769"/>
          </a:xfrm>
          <a:prstGeom prst="rect">
            <a:avLst/>
          </a:prstGeom>
          <a:noFill/>
        </p:spPr>
        <p:txBody>
          <a:bodyPr wrap="square" rtlCol="0">
            <a:spAutoFit/>
          </a:bodyPr>
          <a:lstStyle/>
          <a:p>
            <a:r>
              <a:rPr lang="en-US" sz="2800" b="0" i="0" dirty="0">
                <a:solidFill>
                  <a:srgbClr val="494949"/>
                </a:solidFill>
                <a:effectLst/>
                <a:latin typeface="Arial" panose="020B0604020202020204" pitchFamily="34" charset="0"/>
                <a:cs typeface="Arial" panose="020B0604020202020204" pitchFamily="34" charset="0"/>
              </a:rPr>
              <a:t>The group relentlessly pursues performance excellence through shared goals, shared leadership, collaboration, open communication, clear role expectations and group operating rules, early conflict resolution, and a strong sense of accountability and trust among its members.</a:t>
            </a:r>
            <a:endParaRPr lang="en-US" sz="2800" dirty="0"/>
          </a:p>
        </p:txBody>
      </p:sp>
      <p:cxnSp>
        <p:nvCxnSpPr>
          <p:cNvPr id="6" name="Straight Connector 5">
            <a:extLst>
              <a:ext uri="{FF2B5EF4-FFF2-40B4-BE49-F238E27FC236}">
                <a16:creationId xmlns:a16="http://schemas.microsoft.com/office/drawing/2014/main" id="{45C6DA26-DC29-4A1D-A5F9-BDBBD96C1E6F}"/>
              </a:ext>
            </a:extLst>
          </p:cNvPr>
          <p:cNvCxnSpPr>
            <a:cxnSpLocks/>
          </p:cNvCxnSpPr>
          <p:nvPr/>
        </p:nvCxnSpPr>
        <p:spPr>
          <a:xfrm>
            <a:off x="1025236" y="4447309"/>
            <a:ext cx="84443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3E75684-357A-4A84-BD7E-14EE9FC02712}"/>
              </a:ext>
            </a:extLst>
          </p:cNvPr>
          <p:cNvCxnSpPr>
            <a:cxnSpLocks/>
          </p:cNvCxnSpPr>
          <p:nvPr/>
        </p:nvCxnSpPr>
        <p:spPr>
          <a:xfrm>
            <a:off x="1025236" y="4897582"/>
            <a:ext cx="96150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4BEBAC-EE18-4864-9361-64598EEC1C32}"/>
              </a:ext>
            </a:extLst>
          </p:cNvPr>
          <p:cNvCxnSpPr>
            <a:cxnSpLocks/>
          </p:cNvCxnSpPr>
          <p:nvPr/>
        </p:nvCxnSpPr>
        <p:spPr>
          <a:xfrm>
            <a:off x="1025236" y="5299364"/>
            <a:ext cx="84443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E159340-A712-4A48-8F45-282EFBAB7B4C}"/>
              </a:ext>
            </a:extLst>
          </p:cNvPr>
          <p:cNvCxnSpPr>
            <a:cxnSpLocks/>
          </p:cNvCxnSpPr>
          <p:nvPr/>
        </p:nvCxnSpPr>
        <p:spPr>
          <a:xfrm>
            <a:off x="1025236" y="5716398"/>
            <a:ext cx="72043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4D9E356-6C56-4A50-BA8C-45D4527E3391}"/>
              </a:ext>
            </a:extLst>
          </p:cNvPr>
          <p:cNvSpPr txBox="1"/>
          <p:nvPr/>
        </p:nvSpPr>
        <p:spPr>
          <a:xfrm>
            <a:off x="1285009" y="5984690"/>
            <a:ext cx="9621982" cy="646331"/>
          </a:xfrm>
          <a:prstGeom prst="rect">
            <a:avLst/>
          </a:prstGeom>
          <a:noFill/>
        </p:spPr>
        <p:txBody>
          <a:bodyPr wrap="square" rtlCol="0">
            <a:spAutoFit/>
          </a:bodyPr>
          <a:lstStyle/>
          <a:p>
            <a:r>
              <a:rPr lang="en-US" dirty="0">
                <a:hlinkClick r:id="rId2"/>
              </a:rPr>
              <a:t>https://www.shrm.org/resourcesandtools/tools-and-samples/toolkits/pages/developingandsustaininghigh-performanceworkteams.aspx</a:t>
            </a:r>
            <a:r>
              <a:rPr lang="en-US" dirty="0"/>
              <a:t> </a:t>
            </a:r>
          </a:p>
        </p:txBody>
      </p:sp>
      <p:sp>
        <p:nvSpPr>
          <p:cNvPr id="19" name="TextBox 18">
            <a:extLst>
              <a:ext uri="{FF2B5EF4-FFF2-40B4-BE49-F238E27FC236}">
                <a16:creationId xmlns:a16="http://schemas.microsoft.com/office/drawing/2014/main" id="{4DBF63F3-328C-451B-A6C0-1CD5E6FD236C}"/>
              </a:ext>
            </a:extLst>
          </p:cNvPr>
          <p:cNvSpPr txBox="1"/>
          <p:nvPr/>
        </p:nvSpPr>
        <p:spPr>
          <a:xfrm>
            <a:off x="949036" y="5995858"/>
            <a:ext cx="443345" cy="369332"/>
          </a:xfrm>
          <a:prstGeom prst="rect">
            <a:avLst/>
          </a:prstGeom>
          <a:noFill/>
        </p:spPr>
        <p:txBody>
          <a:bodyPr wrap="square" rtlCol="0">
            <a:spAutoFit/>
          </a:bodyPr>
          <a:lstStyle/>
          <a:p>
            <a:r>
              <a:rPr lang="en-US" dirty="0">
                <a:solidFill>
                  <a:srgbClr val="FF0000"/>
                </a:solidFill>
              </a:rPr>
              <a:t>**</a:t>
            </a:r>
          </a:p>
        </p:txBody>
      </p:sp>
    </p:spTree>
    <p:extLst>
      <p:ext uri="{BB962C8B-B14F-4D97-AF65-F5344CB8AC3E}">
        <p14:creationId xmlns:p14="http://schemas.microsoft.com/office/powerpoint/2010/main" val="23591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6EC54E-F58A-499A-9EFD-9D0B3736A07C}"/>
              </a:ext>
            </a:extLst>
          </p:cNvPr>
          <p:cNvSpPr txBox="1"/>
          <p:nvPr/>
        </p:nvSpPr>
        <p:spPr>
          <a:xfrm>
            <a:off x="1516379" y="449443"/>
            <a:ext cx="8336280" cy="769441"/>
          </a:xfrm>
          <a:prstGeom prst="rect">
            <a:avLst/>
          </a:prstGeom>
          <a:noFill/>
        </p:spPr>
        <p:txBody>
          <a:bodyPr wrap="square" rtlCol="0">
            <a:spAutoFit/>
          </a:bodyPr>
          <a:lstStyle/>
          <a:p>
            <a:pPr algn="ctr"/>
            <a:r>
              <a:rPr lang="en-US" sz="4400" dirty="0">
                <a:solidFill>
                  <a:srgbClr val="FF0000"/>
                </a:solidFill>
                <a:latin typeface="Arial" panose="020B0604020202020204" pitchFamily="34" charset="0"/>
                <a:cs typeface="Arial" panose="020B0604020202020204" pitchFamily="34" charset="0"/>
              </a:rPr>
              <a:t>High Performance Teams**</a:t>
            </a:r>
          </a:p>
        </p:txBody>
      </p:sp>
      <p:sp>
        <p:nvSpPr>
          <p:cNvPr id="18" name="TextBox 17">
            <a:extLst>
              <a:ext uri="{FF2B5EF4-FFF2-40B4-BE49-F238E27FC236}">
                <a16:creationId xmlns:a16="http://schemas.microsoft.com/office/drawing/2014/main" id="{24D9E356-6C56-4A50-BA8C-45D4527E3391}"/>
              </a:ext>
            </a:extLst>
          </p:cNvPr>
          <p:cNvSpPr txBox="1"/>
          <p:nvPr/>
        </p:nvSpPr>
        <p:spPr>
          <a:xfrm>
            <a:off x="1285009" y="5984690"/>
            <a:ext cx="9621982" cy="646331"/>
          </a:xfrm>
          <a:prstGeom prst="rect">
            <a:avLst/>
          </a:prstGeom>
          <a:noFill/>
        </p:spPr>
        <p:txBody>
          <a:bodyPr wrap="square" rtlCol="0">
            <a:spAutoFit/>
          </a:bodyPr>
          <a:lstStyle/>
          <a:p>
            <a:r>
              <a:rPr lang="en-US" dirty="0">
                <a:hlinkClick r:id="rId2"/>
              </a:rPr>
              <a:t>https://www.shrm.org/resourcesandtools/tools-and-samples/toolkits/pages/developingandsustaininghigh-performanceworkteams.aspx</a:t>
            </a:r>
            <a:r>
              <a:rPr lang="en-US" dirty="0"/>
              <a:t> </a:t>
            </a:r>
          </a:p>
        </p:txBody>
      </p:sp>
      <p:sp>
        <p:nvSpPr>
          <p:cNvPr id="19" name="TextBox 18">
            <a:extLst>
              <a:ext uri="{FF2B5EF4-FFF2-40B4-BE49-F238E27FC236}">
                <a16:creationId xmlns:a16="http://schemas.microsoft.com/office/drawing/2014/main" id="{4DBF63F3-328C-451B-A6C0-1CD5E6FD236C}"/>
              </a:ext>
            </a:extLst>
          </p:cNvPr>
          <p:cNvSpPr txBox="1"/>
          <p:nvPr/>
        </p:nvSpPr>
        <p:spPr>
          <a:xfrm>
            <a:off x="949036" y="5995858"/>
            <a:ext cx="443345" cy="369332"/>
          </a:xfrm>
          <a:prstGeom prst="rect">
            <a:avLst/>
          </a:prstGeom>
          <a:noFill/>
        </p:spPr>
        <p:txBody>
          <a:bodyPr wrap="square" rtlCol="0">
            <a:spAutoFit/>
          </a:bodyPr>
          <a:lstStyle/>
          <a:p>
            <a:r>
              <a:rPr lang="en-US" dirty="0">
                <a:solidFill>
                  <a:srgbClr val="FF0000"/>
                </a:solidFill>
              </a:rPr>
              <a:t>**</a:t>
            </a:r>
          </a:p>
        </p:txBody>
      </p:sp>
      <p:sp>
        <p:nvSpPr>
          <p:cNvPr id="5" name="TextBox 4">
            <a:extLst>
              <a:ext uri="{FF2B5EF4-FFF2-40B4-BE49-F238E27FC236}">
                <a16:creationId xmlns:a16="http://schemas.microsoft.com/office/drawing/2014/main" id="{535B705C-AC0C-DE6A-F9B0-6F0D0A4D2C7F}"/>
              </a:ext>
            </a:extLst>
          </p:cNvPr>
          <p:cNvSpPr txBox="1"/>
          <p:nvPr/>
        </p:nvSpPr>
        <p:spPr>
          <a:xfrm>
            <a:off x="2607563" y="1746504"/>
            <a:ext cx="6153912" cy="3108543"/>
          </a:xfrm>
          <a:prstGeom prst="rect">
            <a:avLst/>
          </a:prstGeom>
          <a:solidFill>
            <a:schemeClr val="accent2">
              <a:lumMod val="20000"/>
              <a:lumOff val="80000"/>
            </a:schemeClr>
          </a:solidFill>
          <a:ln>
            <a:solidFill>
              <a:schemeClr val="tx1"/>
            </a:solidFill>
          </a:ln>
        </p:spPr>
        <p:txBody>
          <a:bodyPr wrap="square" rtlCol="0">
            <a:spAutoFit/>
          </a:bodyPr>
          <a:lstStyle/>
          <a:p>
            <a:pPr marL="457200" indent="-457200">
              <a:buFont typeface="Arial" panose="020B0604020202020204" pitchFamily="34" charset="0"/>
              <a:buChar char="•"/>
            </a:pPr>
            <a:r>
              <a:rPr lang="en-US" sz="2800" b="0" i="0" dirty="0">
                <a:solidFill>
                  <a:srgbClr val="494949"/>
                </a:solidFill>
                <a:effectLst/>
                <a:latin typeface="Arial" panose="020B0604020202020204" pitchFamily="34" charset="0"/>
                <a:cs typeface="Arial" panose="020B0604020202020204" pitchFamily="34" charset="0"/>
              </a:rPr>
              <a:t>Clear statement of purpose</a:t>
            </a:r>
          </a:p>
          <a:p>
            <a:pPr marL="457200" indent="-457200">
              <a:buFont typeface="Arial" panose="020B0604020202020204" pitchFamily="34" charset="0"/>
              <a:buChar char="•"/>
            </a:pPr>
            <a:r>
              <a:rPr lang="en-US" sz="2800" b="0" i="0" dirty="0">
                <a:solidFill>
                  <a:srgbClr val="494949"/>
                </a:solidFill>
                <a:effectLst/>
                <a:latin typeface="Arial" panose="020B0604020202020204" pitchFamily="34" charset="0"/>
                <a:cs typeface="Arial" panose="020B0604020202020204" pitchFamily="34" charset="0"/>
              </a:rPr>
              <a:t>Each member understands team's mission and vision</a:t>
            </a:r>
          </a:p>
          <a:p>
            <a:pPr marL="457200" indent="-457200">
              <a:buFont typeface="Arial" panose="020B0604020202020204" pitchFamily="34" charset="0"/>
              <a:buChar char="•"/>
            </a:pPr>
            <a:r>
              <a:rPr lang="en-US" sz="2800" b="0" i="0" dirty="0">
                <a:solidFill>
                  <a:srgbClr val="494949"/>
                </a:solidFill>
                <a:effectLst/>
                <a:latin typeface="Arial" panose="020B0604020202020204" pitchFamily="34" charset="0"/>
                <a:cs typeface="Arial" panose="020B0604020202020204" pitchFamily="34" charset="0"/>
              </a:rPr>
              <a:t>Shared goals, shared leadership</a:t>
            </a:r>
          </a:p>
          <a:p>
            <a:pPr marL="457200" indent="-457200">
              <a:buFont typeface="Arial" panose="020B0604020202020204" pitchFamily="34" charset="0"/>
              <a:buChar char="•"/>
            </a:pPr>
            <a:r>
              <a:rPr lang="en-US" sz="2800" b="0" i="0" dirty="0">
                <a:solidFill>
                  <a:srgbClr val="494949"/>
                </a:solidFill>
                <a:effectLst/>
                <a:latin typeface="Arial" panose="020B0604020202020204" pitchFamily="34" charset="0"/>
                <a:cs typeface="Arial" panose="020B0604020202020204" pitchFamily="34" charset="0"/>
              </a:rPr>
              <a:t>Clear role expectations</a:t>
            </a:r>
          </a:p>
          <a:p>
            <a:pPr marL="457200" indent="-457200">
              <a:buFont typeface="Arial" panose="020B0604020202020204" pitchFamily="34" charset="0"/>
              <a:buChar char="•"/>
            </a:pPr>
            <a:r>
              <a:rPr lang="en-US" sz="2800" b="0" i="0" dirty="0">
                <a:solidFill>
                  <a:srgbClr val="494949"/>
                </a:solidFill>
                <a:effectLst/>
                <a:latin typeface="Arial" panose="020B0604020202020204" pitchFamily="34" charset="0"/>
                <a:cs typeface="Arial" panose="020B0604020202020204" pitchFamily="34" charset="0"/>
              </a:rPr>
              <a:t>Strong sense of accountability</a:t>
            </a:r>
          </a:p>
          <a:p>
            <a:pPr marL="457200" indent="-457200">
              <a:buFont typeface="Arial" panose="020B0604020202020204" pitchFamily="34" charset="0"/>
              <a:buChar char="•"/>
            </a:pPr>
            <a:r>
              <a:rPr lang="en-US" sz="2800" b="0" i="0" dirty="0">
                <a:solidFill>
                  <a:srgbClr val="494949"/>
                </a:solidFill>
                <a:effectLst/>
                <a:latin typeface="Arial" panose="020B0604020202020204" pitchFamily="34" charset="0"/>
                <a:cs typeface="Arial" panose="020B0604020202020204" pitchFamily="34" charset="0"/>
              </a:rPr>
              <a:t>Early conflict resolution</a:t>
            </a:r>
          </a:p>
        </p:txBody>
      </p:sp>
    </p:spTree>
    <p:extLst>
      <p:ext uri="{BB962C8B-B14F-4D97-AF65-F5344CB8AC3E}">
        <p14:creationId xmlns:p14="http://schemas.microsoft.com/office/powerpoint/2010/main" val="1172533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900DC0-2A5D-E53F-6335-72CC86124059}"/>
              </a:ext>
            </a:extLst>
          </p:cNvPr>
          <p:cNvSpPr/>
          <p:nvPr/>
        </p:nvSpPr>
        <p:spPr>
          <a:xfrm>
            <a:off x="8219630" y="4100557"/>
            <a:ext cx="3666146" cy="2273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AE139FF-E43E-F371-37C6-43D8FDB6F276}"/>
              </a:ext>
            </a:extLst>
          </p:cNvPr>
          <p:cNvSpPr/>
          <p:nvPr/>
        </p:nvSpPr>
        <p:spPr>
          <a:xfrm>
            <a:off x="306224" y="624215"/>
            <a:ext cx="3666146" cy="22731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ED6DBDB-03B5-E2C4-5346-689386945EB1}"/>
              </a:ext>
            </a:extLst>
          </p:cNvPr>
          <p:cNvSpPr txBox="1"/>
          <p:nvPr/>
        </p:nvSpPr>
        <p:spPr>
          <a:xfrm>
            <a:off x="696402" y="1916436"/>
            <a:ext cx="10799196" cy="2677656"/>
          </a:xfrm>
          <a:prstGeom prst="rect">
            <a:avLst/>
          </a:prstGeom>
          <a:solidFill>
            <a:schemeClr val="accent2">
              <a:lumMod val="20000"/>
              <a:lumOff val="80000"/>
            </a:schemeClr>
          </a:solidFill>
          <a:ln>
            <a:solidFill>
              <a:schemeClr val="tx1"/>
            </a:solidFill>
          </a:ln>
        </p:spPr>
        <p:txBody>
          <a:bodyPr wrap="square" rtlCol="0">
            <a:spAutoFit/>
          </a:bodyPr>
          <a:lstStyle/>
          <a:p>
            <a:r>
              <a:rPr lang="en-US" sz="2800" dirty="0">
                <a:latin typeface="Arial" panose="020B0604020202020204" pitchFamily="34" charset="0"/>
                <a:cs typeface="Arial" panose="020B0604020202020204" pitchFamily="34" charset="0"/>
              </a:rPr>
              <a:t>It is very important to understand that there is a distinction between a group and a team. You can have a group of friends, but that is not a team, and you may have to decide whether any of your friends can be an effective member of a team. That potential effectiveness cannot be assessed until there is an understanding of the project around which the team has to be formed.</a:t>
            </a:r>
          </a:p>
        </p:txBody>
      </p:sp>
      <p:cxnSp>
        <p:nvCxnSpPr>
          <p:cNvPr id="6" name="Straight Connector 5">
            <a:extLst>
              <a:ext uri="{FF2B5EF4-FFF2-40B4-BE49-F238E27FC236}">
                <a16:creationId xmlns:a16="http://schemas.microsoft.com/office/drawing/2014/main" id="{EFF52D0F-29D2-EECE-AA67-594F0F3631C0}"/>
              </a:ext>
            </a:extLst>
          </p:cNvPr>
          <p:cNvCxnSpPr/>
          <p:nvPr/>
        </p:nvCxnSpPr>
        <p:spPr>
          <a:xfrm>
            <a:off x="1051560" y="2842532"/>
            <a:ext cx="29208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368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12D778-A3C0-47A8-AA0B-E7C9065A9C62}"/>
              </a:ext>
            </a:extLst>
          </p:cNvPr>
          <p:cNvSpPr txBox="1"/>
          <p:nvPr/>
        </p:nvSpPr>
        <p:spPr>
          <a:xfrm>
            <a:off x="1530234" y="193134"/>
            <a:ext cx="8336280" cy="769441"/>
          </a:xfrm>
          <a:prstGeom prst="rect">
            <a:avLst/>
          </a:prstGeom>
          <a:noFill/>
        </p:spPr>
        <p:txBody>
          <a:bodyPr wrap="square" rtlCol="0">
            <a:spAutoFit/>
          </a:bodyPr>
          <a:lstStyle/>
          <a:p>
            <a:pPr algn="ctr"/>
            <a:r>
              <a:rPr lang="en-US" sz="4400" dirty="0">
                <a:solidFill>
                  <a:srgbClr val="FF0000"/>
                </a:solidFill>
                <a:latin typeface="Arial" panose="020B0604020202020204" pitchFamily="34" charset="0"/>
                <a:cs typeface="Arial" panose="020B0604020202020204" pitchFamily="34" charset="0"/>
              </a:rPr>
              <a:t>The Nature of a Team</a:t>
            </a:r>
          </a:p>
        </p:txBody>
      </p:sp>
      <p:sp>
        <p:nvSpPr>
          <p:cNvPr id="4" name="TextBox 3">
            <a:extLst>
              <a:ext uri="{FF2B5EF4-FFF2-40B4-BE49-F238E27FC236}">
                <a16:creationId xmlns:a16="http://schemas.microsoft.com/office/drawing/2014/main" id="{89A772C6-833E-FC28-3046-FC7276668DCD}"/>
              </a:ext>
            </a:extLst>
          </p:cNvPr>
          <p:cNvSpPr txBox="1"/>
          <p:nvPr/>
        </p:nvSpPr>
        <p:spPr>
          <a:xfrm>
            <a:off x="1391412" y="1545336"/>
            <a:ext cx="9409176"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 minimum number of possible team members is two…</a:t>
            </a:r>
          </a:p>
        </p:txBody>
      </p:sp>
      <p:grpSp>
        <p:nvGrpSpPr>
          <p:cNvPr id="7" name="Group 6">
            <a:extLst>
              <a:ext uri="{FF2B5EF4-FFF2-40B4-BE49-F238E27FC236}">
                <a16:creationId xmlns:a16="http://schemas.microsoft.com/office/drawing/2014/main" id="{4EAC5CB8-818A-F861-83D2-5D01518B7DC3}"/>
              </a:ext>
            </a:extLst>
          </p:cNvPr>
          <p:cNvGrpSpPr/>
          <p:nvPr/>
        </p:nvGrpSpPr>
        <p:grpSpPr>
          <a:xfrm>
            <a:off x="1294776" y="2468880"/>
            <a:ext cx="4487418" cy="2995220"/>
            <a:chOff x="668655" y="2423160"/>
            <a:chExt cx="4487418" cy="2995220"/>
          </a:xfrm>
        </p:grpSpPr>
        <p:pic>
          <p:nvPicPr>
            <p:cNvPr id="5" name="Picture 4">
              <a:extLst>
                <a:ext uri="{FF2B5EF4-FFF2-40B4-BE49-F238E27FC236}">
                  <a16:creationId xmlns:a16="http://schemas.microsoft.com/office/drawing/2014/main" id="{C9B250D9-8FA0-FCD8-60D0-9DA133095BA4}"/>
                </a:ext>
              </a:extLst>
            </p:cNvPr>
            <p:cNvPicPr>
              <a:picLocks noChangeAspect="1"/>
            </p:cNvPicPr>
            <p:nvPr/>
          </p:nvPicPr>
          <p:blipFill>
            <a:blip r:embed="rId2"/>
            <a:stretch>
              <a:fillRect/>
            </a:stretch>
          </p:blipFill>
          <p:spPr>
            <a:xfrm>
              <a:off x="668655" y="2423160"/>
              <a:ext cx="4487418" cy="2761488"/>
            </a:xfrm>
            <a:prstGeom prst="rect">
              <a:avLst/>
            </a:prstGeom>
          </p:spPr>
        </p:pic>
        <p:sp>
          <p:nvSpPr>
            <p:cNvPr id="6" name="TextBox 5">
              <a:extLst>
                <a:ext uri="{FF2B5EF4-FFF2-40B4-BE49-F238E27FC236}">
                  <a16:creationId xmlns:a16="http://schemas.microsoft.com/office/drawing/2014/main" id="{7CBE6927-B2ED-F828-B07B-7F8CE1E7235E}"/>
                </a:ext>
              </a:extLst>
            </p:cNvPr>
            <p:cNvSpPr txBox="1"/>
            <p:nvPr/>
          </p:nvSpPr>
          <p:spPr>
            <a:xfrm>
              <a:off x="668655" y="5202936"/>
              <a:ext cx="4487418" cy="215444"/>
            </a:xfrm>
            <a:prstGeom prst="rect">
              <a:avLst/>
            </a:prstGeom>
            <a:noFill/>
          </p:spPr>
          <p:txBody>
            <a:bodyPr wrap="square" rtlCol="0">
              <a:spAutoFit/>
            </a:bodyPr>
            <a:lstStyle/>
            <a:p>
              <a:pPr algn="ctr"/>
              <a:r>
                <a:rPr lang="en-US" sz="800" dirty="0">
                  <a:hlinkClick r:id="rId3"/>
                </a:rPr>
                <a:t>https://www.ndtv.com/world-news/chinas-first-female-aerobatic-fighter-pilots-take-flight-691872</a:t>
              </a:r>
              <a:r>
                <a:rPr lang="en-US" sz="800" dirty="0"/>
                <a:t> </a:t>
              </a:r>
            </a:p>
          </p:txBody>
        </p:sp>
      </p:grpSp>
      <p:grpSp>
        <p:nvGrpSpPr>
          <p:cNvPr id="9" name="Group 8">
            <a:extLst>
              <a:ext uri="{FF2B5EF4-FFF2-40B4-BE49-F238E27FC236}">
                <a16:creationId xmlns:a16="http://schemas.microsoft.com/office/drawing/2014/main" id="{B125A2DA-7E96-FA2E-A4EE-0C2FC0728462}"/>
              </a:ext>
            </a:extLst>
          </p:cNvPr>
          <p:cNvGrpSpPr/>
          <p:nvPr/>
        </p:nvGrpSpPr>
        <p:grpSpPr>
          <a:xfrm>
            <a:off x="5855208" y="2068556"/>
            <a:ext cx="4367784" cy="3045815"/>
            <a:chOff x="5571744" y="2061669"/>
            <a:chExt cx="4367784" cy="3045815"/>
          </a:xfrm>
        </p:grpSpPr>
        <p:pic>
          <p:nvPicPr>
            <p:cNvPr id="1026" name="Picture 2">
              <a:extLst>
                <a:ext uri="{FF2B5EF4-FFF2-40B4-BE49-F238E27FC236}">
                  <a16:creationId xmlns:a16="http://schemas.microsoft.com/office/drawing/2014/main" id="{533F6668-55A7-F4DA-F92D-7AC9FF5A3E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9280" y="2061669"/>
              <a:ext cx="4197234" cy="28528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A10D392-7D3E-1BCD-340A-B95896B143C8}"/>
                </a:ext>
              </a:extLst>
            </p:cNvPr>
            <p:cNvSpPr txBox="1"/>
            <p:nvPr/>
          </p:nvSpPr>
          <p:spPr>
            <a:xfrm>
              <a:off x="5571744" y="4892040"/>
              <a:ext cx="4367784" cy="215444"/>
            </a:xfrm>
            <a:prstGeom prst="rect">
              <a:avLst/>
            </a:prstGeom>
            <a:noFill/>
          </p:spPr>
          <p:txBody>
            <a:bodyPr wrap="square" rtlCol="0">
              <a:spAutoFit/>
            </a:bodyPr>
            <a:lstStyle/>
            <a:p>
              <a:r>
                <a:rPr lang="en-US" sz="800" dirty="0">
                  <a:hlinkClick r:id="rId5"/>
                </a:rPr>
                <a:t>https://izismile.com/2013/07/01/the_greatest_twoman_teams_the_world_has_ever_38_pics-4.htm</a:t>
              </a:r>
              <a:r>
                <a:rPr lang="en-US" sz="800" dirty="0"/>
                <a:t> </a:t>
              </a:r>
            </a:p>
          </p:txBody>
        </p:sp>
      </p:grpSp>
      <p:grpSp>
        <p:nvGrpSpPr>
          <p:cNvPr id="11" name="Group 10">
            <a:extLst>
              <a:ext uri="{FF2B5EF4-FFF2-40B4-BE49-F238E27FC236}">
                <a16:creationId xmlns:a16="http://schemas.microsoft.com/office/drawing/2014/main" id="{CD9F2007-E578-B946-448D-960E3CF9E3C7}"/>
              </a:ext>
            </a:extLst>
          </p:cNvPr>
          <p:cNvGrpSpPr/>
          <p:nvPr/>
        </p:nvGrpSpPr>
        <p:grpSpPr>
          <a:xfrm>
            <a:off x="3756591" y="2068556"/>
            <a:ext cx="4197234" cy="4119932"/>
            <a:chOff x="3273552" y="882205"/>
            <a:chExt cx="4992623" cy="5285983"/>
          </a:xfrm>
        </p:grpSpPr>
        <p:pic>
          <p:nvPicPr>
            <p:cNvPr id="1028" name="Picture 4" descr="@kaysince1991/Instagram">
              <a:extLst>
                <a:ext uri="{FF2B5EF4-FFF2-40B4-BE49-F238E27FC236}">
                  <a16:creationId xmlns:a16="http://schemas.microsoft.com/office/drawing/2014/main" id="{AA68CD3B-86C4-945E-8E11-AEC7BBB8C1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915" y="882205"/>
              <a:ext cx="4080917" cy="509358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4D545D9-C1E8-42B7-FD1B-146871F14CF6}"/>
                </a:ext>
              </a:extLst>
            </p:cNvPr>
            <p:cNvSpPr txBox="1"/>
            <p:nvPr/>
          </p:nvSpPr>
          <p:spPr>
            <a:xfrm>
              <a:off x="3273552" y="5952744"/>
              <a:ext cx="4992623" cy="215444"/>
            </a:xfrm>
            <a:prstGeom prst="rect">
              <a:avLst/>
            </a:prstGeom>
            <a:noFill/>
          </p:spPr>
          <p:txBody>
            <a:bodyPr wrap="square" rtlCol="0">
              <a:spAutoFit/>
            </a:bodyPr>
            <a:lstStyle/>
            <a:p>
              <a:r>
                <a:rPr lang="en-US" sz="800" dirty="0">
                  <a:hlinkClick r:id="rId7"/>
                </a:rPr>
                <a:t>https://metro.co.uk/2018/07/26/when-biryani-meets-joloff-interracial-couple-get-a-lot-of-love-online-7761979/</a:t>
              </a:r>
              <a:r>
                <a:rPr lang="en-US" sz="800" dirty="0"/>
                <a:t> </a:t>
              </a:r>
            </a:p>
          </p:txBody>
        </p:sp>
      </p:grpSp>
    </p:spTree>
    <p:extLst>
      <p:ext uri="{BB962C8B-B14F-4D97-AF65-F5344CB8AC3E}">
        <p14:creationId xmlns:p14="http://schemas.microsoft.com/office/powerpoint/2010/main" val="222014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F3E93F6-6776-DC27-3A11-7F95FA940515}"/>
              </a:ext>
            </a:extLst>
          </p:cNvPr>
          <p:cNvGrpSpPr/>
          <p:nvPr/>
        </p:nvGrpSpPr>
        <p:grpSpPr>
          <a:xfrm>
            <a:off x="489746" y="0"/>
            <a:ext cx="11500415" cy="6858000"/>
            <a:chOff x="489746" y="0"/>
            <a:chExt cx="11500415" cy="6858000"/>
          </a:xfrm>
        </p:grpSpPr>
        <p:grpSp>
          <p:nvGrpSpPr>
            <p:cNvPr id="11" name="Group 10">
              <a:extLst>
                <a:ext uri="{FF2B5EF4-FFF2-40B4-BE49-F238E27FC236}">
                  <a16:creationId xmlns:a16="http://schemas.microsoft.com/office/drawing/2014/main" id="{0644F62A-3555-5F6C-3B89-15A1A43D03C5}"/>
                </a:ext>
              </a:extLst>
            </p:cNvPr>
            <p:cNvGrpSpPr/>
            <p:nvPr/>
          </p:nvGrpSpPr>
          <p:grpSpPr>
            <a:xfrm>
              <a:off x="489746" y="429776"/>
              <a:ext cx="4019550" cy="4378305"/>
              <a:chOff x="489746" y="372626"/>
              <a:chExt cx="4019550" cy="4378305"/>
            </a:xfrm>
          </p:grpSpPr>
          <p:pic>
            <p:nvPicPr>
              <p:cNvPr id="3" name="Picture 2">
                <a:extLst>
                  <a:ext uri="{FF2B5EF4-FFF2-40B4-BE49-F238E27FC236}">
                    <a16:creationId xmlns:a16="http://schemas.microsoft.com/office/drawing/2014/main" id="{02F51506-582E-5FA5-13CB-AEB6105E933B}"/>
                  </a:ext>
                </a:extLst>
              </p:cNvPr>
              <p:cNvPicPr>
                <a:picLocks noChangeAspect="1"/>
              </p:cNvPicPr>
              <p:nvPr/>
            </p:nvPicPr>
            <p:blipFill>
              <a:blip r:embed="rId2"/>
              <a:stretch>
                <a:fillRect/>
              </a:stretch>
            </p:blipFill>
            <p:spPr>
              <a:xfrm>
                <a:off x="489746" y="372626"/>
                <a:ext cx="4019550" cy="3962400"/>
              </a:xfrm>
              <a:prstGeom prst="rect">
                <a:avLst/>
              </a:prstGeom>
            </p:spPr>
          </p:pic>
          <p:sp>
            <p:nvSpPr>
              <p:cNvPr id="4" name="TextBox 3">
                <a:extLst>
                  <a:ext uri="{FF2B5EF4-FFF2-40B4-BE49-F238E27FC236}">
                    <a16:creationId xmlns:a16="http://schemas.microsoft.com/office/drawing/2014/main" id="{D12AAA95-D5BB-5213-EE54-8CCDEE061A41}"/>
                  </a:ext>
                </a:extLst>
              </p:cNvPr>
              <p:cNvSpPr txBox="1"/>
              <p:nvPr/>
            </p:nvSpPr>
            <p:spPr>
              <a:xfrm>
                <a:off x="489746" y="4412377"/>
                <a:ext cx="4006878" cy="338554"/>
              </a:xfrm>
              <a:prstGeom prst="rect">
                <a:avLst/>
              </a:prstGeom>
              <a:noFill/>
            </p:spPr>
            <p:txBody>
              <a:bodyPr wrap="square" rtlCol="0">
                <a:spAutoFit/>
              </a:bodyPr>
              <a:lstStyle/>
              <a:p>
                <a:r>
                  <a:rPr lang="en-US" sz="800" dirty="0"/>
                  <a:t>https://chicagoclassicalreview.com/2010/11/orion-ensemble-digs-up-another-gem-with-dubois-quintet/</a:t>
                </a:r>
              </a:p>
            </p:txBody>
          </p:sp>
        </p:grpSp>
        <p:grpSp>
          <p:nvGrpSpPr>
            <p:cNvPr id="10" name="Group 9">
              <a:extLst>
                <a:ext uri="{FF2B5EF4-FFF2-40B4-BE49-F238E27FC236}">
                  <a16:creationId xmlns:a16="http://schemas.microsoft.com/office/drawing/2014/main" id="{A927AFB6-30AF-3576-BE71-5E0C77E92B6B}"/>
                </a:ext>
              </a:extLst>
            </p:cNvPr>
            <p:cNvGrpSpPr/>
            <p:nvPr/>
          </p:nvGrpSpPr>
          <p:grpSpPr>
            <a:xfrm>
              <a:off x="5172075" y="0"/>
              <a:ext cx="5961534" cy="3086100"/>
              <a:chOff x="5172075" y="0"/>
              <a:chExt cx="5961534" cy="3086100"/>
            </a:xfrm>
          </p:grpSpPr>
          <p:pic>
            <p:nvPicPr>
              <p:cNvPr id="6" name="Picture 5">
                <a:extLst>
                  <a:ext uri="{FF2B5EF4-FFF2-40B4-BE49-F238E27FC236}">
                    <a16:creationId xmlns:a16="http://schemas.microsoft.com/office/drawing/2014/main" id="{521D6BC4-A94E-4920-0FEB-2A6AFCB8DA7B}"/>
                  </a:ext>
                </a:extLst>
              </p:cNvPr>
              <p:cNvPicPr>
                <a:picLocks noChangeAspect="1"/>
              </p:cNvPicPr>
              <p:nvPr/>
            </p:nvPicPr>
            <p:blipFill>
              <a:blip r:embed="rId3"/>
              <a:stretch>
                <a:fillRect/>
              </a:stretch>
            </p:blipFill>
            <p:spPr>
              <a:xfrm>
                <a:off x="5172075" y="0"/>
                <a:ext cx="5715000" cy="3086100"/>
              </a:xfrm>
              <a:prstGeom prst="rect">
                <a:avLst/>
              </a:prstGeom>
            </p:spPr>
          </p:pic>
          <p:sp>
            <p:nvSpPr>
              <p:cNvPr id="7" name="TextBox 6">
                <a:extLst>
                  <a:ext uri="{FF2B5EF4-FFF2-40B4-BE49-F238E27FC236}">
                    <a16:creationId xmlns:a16="http://schemas.microsoft.com/office/drawing/2014/main" id="{AC1C16D9-C33D-DA1C-6EC7-390795EF579C}"/>
                  </a:ext>
                </a:extLst>
              </p:cNvPr>
              <p:cNvSpPr txBox="1"/>
              <p:nvPr/>
            </p:nvSpPr>
            <p:spPr>
              <a:xfrm rot="16200000">
                <a:off x="9539987" y="1435328"/>
                <a:ext cx="2971800" cy="215444"/>
              </a:xfrm>
              <a:prstGeom prst="rect">
                <a:avLst/>
              </a:prstGeom>
              <a:noFill/>
            </p:spPr>
            <p:txBody>
              <a:bodyPr wrap="square" rtlCol="0">
                <a:spAutoFit/>
              </a:bodyPr>
              <a:lstStyle/>
              <a:p>
                <a:r>
                  <a:rPr lang="en-US" sz="800" dirty="0"/>
                  <a:t>https://www.nytimes.com/2008/11/16/arts/music/16schw.html</a:t>
                </a:r>
              </a:p>
            </p:txBody>
          </p:sp>
        </p:grpSp>
        <p:grpSp>
          <p:nvGrpSpPr>
            <p:cNvPr id="9" name="Group 8">
              <a:extLst>
                <a:ext uri="{FF2B5EF4-FFF2-40B4-BE49-F238E27FC236}">
                  <a16:creationId xmlns:a16="http://schemas.microsoft.com/office/drawing/2014/main" id="{80B0FEAF-769E-D905-785E-32C216157B51}"/>
                </a:ext>
              </a:extLst>
            </p:cNvPr>
            <p:cNvGrpSpPr/>
            <p:nvPr/>
          </p:nvGrpSpPr>
          <p:grpSpPr>
            <a:xfrm>
              <a:off x="6101554" y="3248025"/>
              <a:ext cx="5888607" cy="3609975"/>
              <a:chOff x="6101554" y="3248025"/>
              <a:chExt cx="5888607" cy="3609975"/>
            </a:xfrm>
          </p:grpSpPr>
          <p:pic>
            <p:nvPicPr>
              <p:cNvPr id="5" name="Picture 4">
                <a:extLst>
                  <a:ext uri="{FF2B5EF4-FFF2-40B4-BE49-F238E27FC236}">
                    <a16:creationId xmlns:a16="http://schemas.microsoft.com/office/drawing/2014/main" id="{BC5A7842-33AF-671C-9B68-D9EDD0E6BCE4}"/>
                  </a:ext>
                </a:extLst>
              </p:cNvPr>
              <p:cNvPicPr>
                <a:picLocks noChangeAspect="1"/>
              </p:cNvPicPr>
              <p:nvPr/>
            </p:nvPicPr>
            <p:blipFill>
              <a:blip r:embed="rId4"/>
              <a:stretch>
                <a:fillRect/>
              </a:stretch>
            </p:blipFill>
            <p:spPr>
              <a:xfrm>
                <a:off x="6101554" y="3318146"/>
                <a:ext cx="5600700" cy="3419475"/>
              </a:xfrm>
              <a:prstGeom prst="rect">
                <a:avLst/>
              </a:prstGeom>
            </p:spPr>
          </p:pic>
          <p:sp>
            <p:nvSpPr>
              <p:cNvPr id="8" name="TextBox 7">
                <a:extLst>
                  <a:ext uri="{FF2B5EF4-FFF2-40B4-BE49-F238E27FC236}">
                    <a16:creationId xmlns:a16="http://schemas.microsoft.com/office/drawing/2014/main" id="{40755292-90E2-537A-2B98-1E207D74D0E8}"/>
                  </a:ext>
                </a:extLst>
              </p:cNvPr>
              <p:cNvSpPr txBox="1"/>
              <p:nvPr/>
            </p:nvSpPr>
            <p:spPr>
              <a:xfrm rot="16200000">
                <a:off x="10077451" y="4945291"/>
                <a:ext cx="3609975" cy="215444"/>
              </a:xfrm>
              <a:prstGeom prst="rect">
                <a:avLst/>
              </a:prstGeom>
              <a:noFill/>
            </p:spPr>
            <p:txBody>
              <a:bodyPr wrap="square" rtlCol="0">
                <a:spAutoFit/>
              </a:bodyPr>
              <a:lstStyle/>
              <a:p>
                <a:pPr algn="ctr"/>
                <a:r>
                  <a:rPr lang="en-US" sz="800" dirty="0"/>
                  <a:t>https://www.wtju.net/jazz-100-hour-52-miles-davis-first-great-quintet-sextet/</a:t>
                </a:r>
              </a:p>
            </p:txBody>
          </p:sp>
        </p:grpSp>
        <p:sp>
          <p:nvSpPr>
            <p:cNvPr id="2" name="TextBox 1">
              <a:extLst>
                <a:ext uri="{FF2B5EF4-FFF2-40B4-BE49-F238E27FC236}">
                  <a16:creationId xmlns:a16="http://schemas.microsoft.com/office/drawing/2014/main" id="{DB75E44D-96A2-CA6E-039F-F229A353CF62}"/>
                </a:ext>
              </a:extLst>
            </p:cNvPr>
            <p:cNvSpPr txBox="1"/>
            <p:nvPr/>
          </p:nvSpPr>
          <p:spPr>
            <a:xfrm>
              <a:off x="3309146" y="2775131"/>
              <a:ext cx="7369777" cy="1200329"/>
            </a:xfrm>
            <a:prstGeom prst="rect">
              <a:avLst/>
            </a:prstGeom>
            <a:solidFill>
              <a:schemeClr val="accent1">
                <a:lumMod val="40000"/>
                <a:lumOff val="60000"/>
              </a:schemeClr>
            </a:solidFill>
            <a:ln>
              <a:solidFill>
                <a:schemeClr val="tx1">
                  <a:lumMod val="95000"/>
                  <a:lumOff val="5000"/>
                </a:schemeClr>
              </a:solidFill>
            </a:ln>
          </p:spPr>
          <p:txBody>
            <a:bodyPr wrap="square" rtlCol="0">
              <a:spAutoFit/>
            </a:bodyPr>
            <a:lstStyle/>
            <a:p>
              <a:r>
                <a:rPr lang="en-US" sz="2400" dirty="0">
                  <a:latin typeface="Arial" panose="020B0604020202020204" pitchFamily="34" charset="0"/>
                  <a:cs typeface="Arial" panose="020B0604020202020204" pitchFamily="34" charset="0"/>
                </a:rPr>
                <a:t>A five-member team should function like a quintet of musicians. Each one is playing something different, but they are all playing the same thing..! </a:t>
              </a:r>
            </a:p>
          </p:txBody>
        </p:sp>
      </p:grpSp>
    </p:spTree>
    <p:extLst>
      <p:ext uri="{BB962C8B-B14F-4D97-AF65-F5344CB8AC3E}">
        <p14:creationId xmlns:p14="http://schemas.microsoft.com/office/powerpoint/2010/main" val="1257657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7D60F7-10D5-6196-4478-58A805C1FEE2}"/>
              </a:ext>
            </a:extLst>
          </p:cNvPr>
          <p:cNvSpPr txBox="1"/>
          <p:nvPr/>
        </p:nvSpPr>
        <p:spPr>
          <a:xfrm>
            <a:off x="293075" y="301048"/>
            <a:ext cx="11605847" cy="707886"/>
          </a:xfrm>
          <a:prstGeom prst="rect">
            <a:avLst/>
          </a:prstGeom>
          <a:noFill/>
        </p:spPr>
        <p:txBody>
          <a:bodyPr wrap="square" rtlCol="0">
            <a:spAutoFit/>
          </a:bodyPr>
          <a:lstStyle/>
          <a:p>
            <a:pPr algn="ctr"/>
            <a:r>
              <a:rPr lang="en-US" sz="4000" dirty="0">
                <a:solidFill>
                  <a:srgbClr val="FF0000"/>
                </a:solidFill>
                <a:latin typeface="Arial" panose="020B0604020202020204" pitchFamily="34" charset="0"/>
                <a:cs typeface="Arial" panose="020B0604020202020204" pitchFamily="34" charset="0"/>
              </a:rPr>
              <a:t>Team Size Depends on the Nature of the Project…</a:t>
            </a:r>
          </a:p>
        </p:txBody>
      </p:sp>
      <p:grpSp>
        <p:nvGrpSpPr>
          <p:cNvPr id="4" name="Group 3">
            <a:extLst>
              <a:ext uri="{FF2B5EF4-FFF2-40B4-BE49-F238E27FC236}">
                <a16:creationId xmlns:a16="http://schemas.microsoft.com/office/drawing/2014/main" id="{95555BAA-6EBA-F4BF-5F2D-6CE5D8216061}"/>
              </a:ext>
            </a:extLst>
          </p:cNvPr>
          <p:cNvGrpSpPr/>
          <p:nvPr/>
        </p:nvGrpSpPr>
        <p:grpSpPr>
          <a:xfrm>
            <a:off x="2215401" y="1212516"/>
            <a:ext cx="7761196" cy="5579073"/>
            <a:chOff x="2215401" y="1212516"/>
            <a:chExt cx="7761196" cy="5579073"/>
          </a:xfrm>
        </p:grpSpPr>
        <p:pic>
          <p:nvPicPr>
            <p:cNvPr id="2050" name="Picture 2" descr="Image may contain Human Person Military Crowd and People">
              <a:extLst>
                <a:ext uri="{FF2B5EF4-FFF2-40B4-BE49-F238E27FC236}">
                  <a16:creationId xmlns:a16="http://schemas.microsoft.com/office/drawing/2014/main" id="{81A4EC29-CFD2-F289-3102-8EF102F29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401" y="1212516"/>
              <a:ext cx="7761196" cy="5363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1B3BCC-CA8C-331A-946C-8A4EA95580C6}"/>
                </a:ext>
              </a:extLst>
            </p:cNvPr>
            <p:cNvSpPr txBox="1"/>
            <p:nvPr/>
          </p:nvSpPr>
          <p:spPr>
            <a:xfrm>
              <a:off x="2411604" y="6576145"/>
              <a:ext cx="7315200" cy="215444"/>
            </a:xfrm>
            <a:prstGeom prst="rect">
              <a:avLst/>
            </a:prstGeom>
            <a:noFill/>
          </p:spPr>
          <p:txBody>
            <a:bodyPr wrap="square" rtlCol="0">
              <a:spAutoFit/>
            </a:bodyPr>
            <a:lstStyle/>
            <a:p>
              <a:pPr algn="ctr"/>
              <a:r>
                <a:rPr lang="en-US" sz="800" dirty="0">
                  <a:hlinkClick r:id="rId3"/>
                </a:rPr>
                <a:t>https://www.gq.com/story/nasa-spacemen-of-the-year-2012</a:t>
              </a:r>
              <a:r>
                <a:rPr lang="en-US" sz="800" dirty="0"/>
                <a:t> </a:t>
              </a:r>
            </a:p>
          </p:txBody>
        </p:sp>
      </p:grpSp>
    </p:spTree>
    <p:extLst>
      <p:ext uri="{BB962C8B-B14F-4D97-AF65-F5344CB8AC3E}">
        <p14:creationId xmlns:p14="http://schemas.microsoft.com/office/powerpoint/2010/main" val="2457679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1060</TotalTime>
  <Words>1025</Words>
  <Application>Microsoft Office PowerPoint</Application>
  <PresentationFormat>Widescreen</PresentationFormat>
  <Paragraphs>56</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Cabin-semi-bold</vt:lpstr>
      <vt:lpstr>Calibri</vt:lpstr>
      <vt:lpstr>Calibri Light</vt:lpstr>
      <vt:lpstr>Office Theme</vt:lpstr>
      <vt:lpstr>BME 495 Capstone 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BME 495 Capstone 1  What is idea development..?</dc:title>
  <dc:creator>George Collins</dc:creator>
  <cp:lastModifiedBy>George Collins</cp:lastModifiedBy>
  <cp:revision>25</cp:revision>
  <dcterms:created xsi:type="dcterms:W3CDTF">2022-02-11T04:25:59Z</dcterms:created>
  <dcterms:modified xsi:type="dcterms:W3CDTF">2023-08-31T19:12:08Z</dcterms:modified>
</cp:coreProperties>
</file>